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4"/>
  </p:notesMasterIdLst>
  <p:sldIdLst>
    <p:sldId id="389" r:id="rId2"/>
    <p:sldId id="334" r:id="rId3"/>
    <p:sldId id="258" r:id="rId4"/>
    <p:sldId id="333" r:id="rId5"/>
    <p:sldId id="260" r:id="rId6"/>
    <p:sldId id="337" r:id="rId7"/>
    <p:sldId id="338" r:id="rId8"/>
    <p:sldId id="263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52" r:id="rId18"/>
    <p:sldId id="359" r:id="rId19"/>
    <p:sldId id="358" r:id="rId20"/>
    <p:sldId id="355" r:id="rId21"/>
    <p:sldId id="371" r:id="rId22"/>
    <p:sldId id="372" r:id="rId23"/>
    <p:sldId id="373" r:id="rId24"/>
    <p:sldId id="363" r:id="rId25"/>
    <p:sldId id="374" r:id="rId26"/>
    <p:sldId id="365" r:id="rId27"/>
    <p:sldId id="366" r:id="rId28"/>
    <p:sldId id="367" r:id="rId29"/>
    <p:sldId id="368" r:id="rId30"/>
    <p:sldId id="369" r:id="rId31"/>
    <p:sldId id="375" r:id="rId32"/>
    <p:sldId id="331" r:id="rId33"/>
    <p:sldId id="299" r:id="rId34"/>
    <p:sldId id="306" r:id="rId35"/>
    <p:sldId id="349" r:id="rId36"/>
    <p:sldId id="350" r:id="rId37"/>
    <p:sldId id="330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3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25" r:id="rId65"/>
    <p:sldId id="384" r:id="rId66"/>
    <p:sldId id="385" r:id="rId67"/>
    <p:sldId id="386" r:id="rId68"/>
    <p:sldId id="387" r:id="rId69"/>
    <p:sldId id="388" r:id="rId70"/>
    <p:sldId id="293" r:id="rId71"/>
    <p:sldId id="327" r:id="rId72"/>
    <p:sldId id="328" r:id="rId7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54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5C7"/>
    <a:srgbClr val="D4D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0352" autoAdjust="0"/>
  </p:normalViewPr>
  <p:slideViewPr>
    <p:cSldViewPr>
      <p:cViewPr varScale="1">
        <p:scale>
          <a:sx n="110" d="100"/>
          <a:sy n="110" d="100"/>
        </p:scale>
        <p:origin x="1908" y="102"/>
      </p:cViewPr>
      <p:guideLst>
        <p:guide orient="horz" pos="3793"/>
        <p:guide pos="54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motion\lehre\SoftwareEngineering\MaintenanceCos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dLbls>
            <c:dLbl>
              <c:idx val="6"/>
              <c:layout>
                <c:manualLayout>
                  <c:x val="-7.8171281390856419E-3"/>
                  <c:y val="-0.1703359771894725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671-4D7F-916C-D755205DBE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Tabelle1!$A$1:$A$8</c:f>
              <c:strCache>
                <c:ptCount val="8"/>
                <c:pt idx="0">
                  <c:v>Changes in User Requirements</c:v>
                </c:pt>
                <c:pt idx="1">
                  <c:v>Emergency Fixes</c:v>
                </c:pt>
                <c:pt idx="2">
                  <c:v>Routine Debugging</c:v>
                </c:pt>
                <c:pt idx="3">
                  <c:v>Hardware Changes</c:v>
                </c:pt>
                <c:pt idx="4">
                  <c:v>Documentation</c:v>
                </c:pt>
                <c:pt idx="5">
                  <c:v>Efficiency Improvements</c:v>
                </c:pt>
                <c:pt idx="6">
                  <c:v>Other</c:v>
                </c:pt>
                <c:pt idx="7">
                  <c:v>Changes in Data Formats</c:v>
                </c:pt>
              </c:strCache>
            </c:strRef>
          </c:cat>
          <c:val>
            <c:numRef>
              <c:f>Tabelle1!$B$1:$B$8</c:f>
              <c:numCache>
                <c:formatCode>General</c:formatCode>
                <c:ptCount val="8"/>
                <c:pt idx="0">
                  <c:v>42</c:v>
                </c:pt>
                <c:pt idx="1">
                  <c:v>12</c:v>
                </c:pt>
                <c:pt idx="2">
                  <c:v>9</c:v>
                </c:pt>
                <c:pt idx="3">
                  <c:v>6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71-4D7F-916C-D755205DBED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55DF-A998-4826-B2E4-6D27A37DCCB3}" type="datetimeFigureOut">
              <a:rPr lang="de-DE" smtClean="0"/>
              <a:pPr/>
              <a:t>26.09.2017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17EF-A9BB-4D33-B1DA-2A5BBAB4D44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55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309822B-27CF-4F70-ABE7-D9ACC935BB37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FF93BF-C256-4A27-8AF7-B13C104CC16B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32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Welche Arten von Änderungen gibt es</a:t>
            </a:r>
          </a:p>
          <a:p>
            <a:r>
              <a:rPr lang="en-US"/>
              <a:t>Korrigierend:</a:t>
            </a:r>
            <a:r>
              <a:rPr lang="en-US" baseline="0"/>
              <a:t> Betreffen Fehler von allen Phasen des Softwarelebenszyklus: Welche Änderungen sind am teuersten?</a:t>
            </a:r>
          </a:p>
          <a:p>
            <a:endParaRPr lang="en-US" baseline="0"/>
          </a:p>
          <a:p>
            <a:r>
              <a:rPr lang="en-US" baseline="0"/>
              <a:t>Adaptiv: z.B. neue hardware, neues Betriebssystem; App für iOS anbieten</a:t>
            </a:r>
          </a:p>
          <a:p>
            <a:endParaRPr lang="en-US" baseline="0"/>
          </a:p>
          <a:p>
            <a:r>
              <a:rPr lang="en-US" baseline="0"/>
              <a:t>Präventiv: P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Gescheiterte</a:t>
            </a:r>
            <a:r>
              <a:rPr lang="en-US" dirty="0"/>
              <a:t> </a:t>
            </a:r>
            <a:r>
              <a:rPr lang="en-US" dirty="0" err="1"/>
              <a:t>Softwareprojekte</a:t>
            </a:r>
            <a:r>
              <a:rPr lang="en-US" dirty="0"/>
              <a:t>, </a:t>
            </a:r>
            <a:r>
              <a:rPr lang="en-US" dirty="0" err="1"/>
              <a:t>schon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baseline="0" dirty="0"/>
              <a:t> Geld </a:t>
            </a:r>
            <a:r>
              <a:rPr lang="en-US" baseline="0" dirty="0" err="1"/>
              <a:t>investiert</a:t>
            </a:r>
            <a:r>
              <a:rPr lang="en-US" dirty="0"/>
              <a:t>: </a:t>
            </a:r>
            <a:r>
              <a:rPr lang="en-US" dirty="0" err="1"/>
              <a:t>erfolgreich</a:t>
            </a:r>
            <a:r>
              <a:rPr lang="en-US" dirty="0"/>
              <a:t> -&gt; </a:t>
            </a:r>
            <a:r>
              <a:rPr lang="en-US" dirty="0" err="1"/>
              <a:t>hohe</a:t>
            </a:r>
            <a:r>
              <a:rPr lang="en-US" baseline="0" dirty="0"/>
              <a:t> </a:t>
            </a:r>
            <a:r>
              <a:rPr lang="en-US" baseline="0" dirty="0" err="1"/>
              <a:t>Wartungskosten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Changes in data</a:t>
            </a:r>
            <a:r>
              <a:rPr lang="en-US" baseline="0" dirty="0"/>
              <a:t> formats: adaptive</a:t>
            </a:r>
          </a:p>
          <a:p>
            <a:r>
              <a:rPr lang="en-US" baseline="0" dirty="0"/>
              <a:t>Changes in user requirements: perfective</a:t>
            </a:r>
          </a:p>
          <a:p>
            <a:r>
              <a:rPr lang="en-US" baseline="0" dirty="0"/>
              <a:t>Emergency fixes: corrective</a:t>
            </a:r>
          </a:p>
          <a:p>
            <a:r>
              <a:rPr lang="en-US" baseline="0" dirty="0"/>
              <a:t>Routine debugging: corrective</a:t>
            </a:r>
          </a:p>
          <a:p>
            <a:r>
              <a:rPr lang="en-US" baseline="0" dirty="0"/>
              <a:t>Hardware changes: adaptive</a:t>
            </a:r>
          </a:p>
          <a:p>
            <a:r>
              <a:rPr lang="en-US" baseline="0" dirty="0"/>
              <a:t>Documentation: perfective</a:t>
            </a:r>
          </a:p>
          <a:p>
            <a:r>
              <a:rPr lang="en-US" baseline="0" dirty="0"/>
              <a:t>Improve efficiency: </a:t>
            </a:r>
            <a:r>
              <a:rPr lang="en-US" baseline="0" dirty="0" err="1"/>
              <a:t>präventiv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37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40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D5363-520F-41E4-B0AB-25C3869747DB}" type="slidenum">
              <a:rPr lang="en-GB">
                <a:solidFill>
                  <a:prstClr val="white"/>
                </a:solidFill>
              </a:rPr>
              <a:pPr/>
              <a:t>41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 lIns="91440" tIns="45720" rIns="91440" bIns="45720"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B10452-85D5-4971-BCC3-CFB964E319ED}" type="slidenum">
              <a:rPr lang="en-GB">
                <a:solidFill>
                  <a:prstClr val="white"/>
                </a:solidFill>
              </a:rPr>
              <a:pPr/>
              <a:t>45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49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4A00DC-C983-4E9B-8EAB-A04F7F4B1220}" type="slidenum">
              <a:rPr lang="en-GB">
                <a:solidFill>
                  <a:prstClr val="white"/>
                </a:solidFill>
              </a:rPr>
              <a:pPr/>
              <a:t>52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64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24F835-0CF2-4C3E-B43B-4E48633C2BC7}" type="slidenum">
              <a:rPr lang="en-GB">
                <a:solidFill>
                  <a:prstClr val="white"/>
                </a:solidFill>
              </a:rPr>
              <a:pPr/>
              <a:t>71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Fragen</a:t>
            </a:r>
            <a:r>
              <a:rPr lang="en-US" dirty="0"/>
              <a:t>: Was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Softwaremetriken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unzählige</a:t>
            </a:r>
            <a:r>
              <a:rPr lang="en-US" baseline="0" dirty="0"/>
              <a:t> </a:t>
            </a:r>
            <a:r>
              <a:rPr lang="en-US" baseline="0" dirty="0" err="1"/>
              <a:t>Softwaremetriken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Jeder</a:t>
            </a:r>
            <a:r>
              <a:rPr lang="en-US" baseline="0" dirty="0"/>
              <a:t> </a:t>
            </a:r>
            <a:r>
              <a:rPr lang="en-US" baseline="0" dirty="0" err="1"/>
              <a:t>kann</a:t>
            </a:r>
            <a:r>
              <a:rPr lang="en-US" baseline="0" dirty="0"/>
              <a:t> </a:t>
            </a:r>
            <a:r>
              <a:rPr lang="en-US" baseline="0" dirty="0" err="1"/>
              <a:t>sich</a:t>
            </a:r>
            <a:r>
              <a:rPr lang="en-US" baseline="0" dirty="0"/>
              <a:t> </a:t>
            </a:r>
            <a:r>
              <a:rPr lang="en-US" baseline="0" dirty="0" err="1"/>
              <a:t>sicherlich</a:t>
            </a:r>
            <a:r>
              <a:rPr lang="en-US" baseline="0" dirty="0"/>
              <a:t> </a:t>
            </a:r>
            <a:r>
              <a:rPr lang="en-US" baseline="0" dirty="0" err="1"/>
              <a:t>selbst</a:t>
            </a:r>
            <a:r>
              <a:rPr lang="en-US" baseline="0" dirty="0"/>
              <a:t> </a:t>
            </a:r>
            <a:r>
              <a:rPr lang="en-US" baseline="0" dirty="0" err="1"/>
              <a:t>ein</a:t>
            </a:r>
            <a:r>
              <a:rPr lang="en-US" baseline="0" dirty="0"/>
              <a:t> </a:t>
            </a:r>
            <a:r>
              <a:rPr lang="en-US" baseline="0" dirty="0" err="1"/>
              <a:t>paar</a:t>
            </a:r>
            <a:r>
              <a:rPr lang="en-US" baseline="0" dirty="0"/>
              <a:t> </a:t>
            </a:r>
            <a:r>
              <a:rPr lang="en-US" baseline="0" dirty="0" err="1"/>
              <a:t>ausdenken</a:t>
            </a:r>
            <a:r>
              <a:rPr lang="en-US" baseline="0" dirty="0"/>
              <a:t>, die </a:t>
            </a:r>
            <a:r>
              <a:rPr lang="en-US" baseline="0" dirty="0" err="1"/>
              <a:t>sinnvoll</a:t>
            </a:r>
            <a:r>
              <a:rPr lang="en-US" baseline="0" dirty="0"/>
              <a:t> </a:t>
            </a:r>
            <a:r>
              <a:rPr lang="en-US" baseline="0" dirty="0" err="1"/>
              <a:t>erscheinen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E17EF-A9BB-4D33-B1DA-2A5BBAB4D44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/>
              <a:t>0 : 35</a:t>
            </a:r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33FCC99-5579-42CB-A178-85E6E88DD66A}" type="slidenum">
              <a:rPr lang="de-DE">
                <a:solidFill>
                  <a:prstClr val="black"/>
                </a:solidFill>
                <a:cs typeface="Arial" charset="0"/>
              </a:rPr>
              <a:pPr>
                <a:defRPr/>
              </a:pPr>
              <a:t>17</a:t>
            </a:fld>
            <a:endParaRPr lang="de-DE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9DC383-CD77-4AA6-AF52-09A0BFBB9E22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20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sz="1200" u="sng" dirty="0"/>
              <a:t>ISO 9000</a:t>
            </a:r>
            <a:r>
              <a:rPr lang="en-US" sz="1200" dirty="0"/>
              <a:t> is an international set of standards for </a:t>
            </a:r>
            <a:r>
              <a:rPr lang="en-US" sz="1200" i="1" dirty="0">
                <a:solidFill>
                  <a:srgbClr val="7F0101"/>
                </a:solidFill>
              </a:rPr>
              <a:t>quality management</a:t>
            </a:r>
            <a:r>
              <a:rPr lang="en-US" sz="1200" dirty="0"/>
              <a:t> applicable to a range of </a:t>
            </a:r>
            <a:r>
              <a:rPr lang="en-US" sz="1200" dirty="0" err="1"/>
              <a:t>organisations</a:t>
            </a:r>
            <a:r>
              <a:rPr lang="en-US" sz="1200" dirty="0"/>
              <a:t> from manufacturing to service industries.</a:t>
            </a:r>
          </a:p>
          <a:p>
            <a:pPr defTabSz="914400" eaLnBrk="1" hangingPunct="1">
              <a:lnSpc>
                <a:spcPct val="90000"/>
              </a:lnSpc>
              <a:buFont typeface="Monotype Sorts" charset="2"/>
              <a:buNone/>
            </a:pPr>
            <a:endParaRPr lang="en-US" sz="1200" dirty="0"/>
          </a:p>
          <a:p>
            <a:pPr defTabSz="914400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sz="1200" u="sng" dirty="0"/>
              <a:t>ISO 9001</a:t>
            </a:r>
            <a:r>
              <a:rPr lang="en-US" sz="1200" dirty="0"/>
              <a:t> is a </a:t>
            </a:r>
            <a:r>
              <a:rPr lang="en-US" sz="1200" i="1" dirty="0">
                <a:solidFill>
                  <a:srgbClr val="7F0101"/>
                </a:solidFill>
              </a:rPr>
              <a:t>generic model of the quality process</a:t>
            </a:r>
            <a:r>
              <a:rPr lang="en-US" sz="1200" dirty="0"/>
              <a:t>, applicable to </a:t>
            </a:r>
            <a:r>
              <a:rPr lang="en-US" sz="1200" dirty="0" err="1"/>
              <a:t>organisations</a:t>
            </a:r>
            <a:r>
              <a:rPr lang="en-US" sz="1200" dirty="0"/>
              <a:t> whose business processes range all the way from design and development, to production, installation and servicing;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1200" dirty="0"/>
              <a:t>ISO 9001 must be </a:t>
            </a:r>
            <a:r>
              <a:rPr lang="en-US" sz="1200" i="1" dirty="0">
                <a:solidFill>
                  <a:srgbClr val="7F0101"/>
                </a:solidFill>
              </a:rPr>
              <a:t>instantiated for each </a:t>
            </a:r>
            <a:r>
              <a:rPr lang="en-US" sz="1200" i="1" dirty="0" err="1">
                <a:solidFill>
                  <a:srgbClr val="7F0101"/>
                </a:solidFill>
              </a:rPr>
              <a:t>organisation</a:t>
            </a:r>
            <a:r>
              <a:rPr lang="en-US" sz="1200" dirty="0"/>
              <a:t> 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1200" u="sng" dirty="0"/>
              <a:t>ISO 9000-3</a:t>
            </a:r>
            <a:r>
              <a:rPr lang="en-US" sz="1200" dirty="0"/>
              <a:t> </a:t>
            </a:r>
            <a:r>
              <a:rPr lang="en-US" sz="1200" i="1" dirty="0">
                <a:solidFill>
                  <a:srgbClr val="7F0101"/>
                </a:solidFill>
              </a:rPr>
              <a:t>interprets ISO 9001 for the software developer</a:t>
            </a:r>
          </a:p>
          <a:p>
            <a:pPr defTabSz="914400" eaLnBrk="1" hangingPunct="1">
              <a:lnSpc>
                <a:spcPct val="90000"/>
              </a:lnSpc>
            </a:pPr>
            <a:endParaRPr lang="en-US" sz="1200" dirty="0"/>
          </a:p>
          <a:p>
            <a:pPr defTabSz="914400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sz="1100" b="1" i="1" dirty="0"/>
              <a:t>ISO = International </a:t>
            </a:r>
            <a:r>
              <a:rPr lang="en-US" sz="1100" b="1" i="1" dirty="0" err="1"/>
              <a:t>Organisation</a:t>
            </a:r>
            <a:r>
              <a:rPr lang="en-US" sz="1100" b="1" i="1" dirty="0"/>
              <a:t> for Standardization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1200" dirty="0"/>
              <a:t>ISO main site: http://www.iso.ch/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1200" dirty="0"/>
              <a:t>ISO 9000 main site: http://www.tc176.org/</a:t>
            </a:r>
          </a:p>
          <a:p>
            <a:pPr defTabSz="914400"/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13B0B92-D76E-4559-B247-BA9533579933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9EDABAD-41BB-4AFB-8994-8FC376ABE6C5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/>
          <a:lstStyle/>
          <a:p>
            <a:pPr defTabSz="914400"/>
            <a:r>
              <a:rPr lang="en-US"/>
              <a:t>Pressman pp 570-574</a:t>
            </a:r>
          </a:p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4D8FA31-9D9D-4914-9C91-760A3023D15E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27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FCF0143-5D10-415C-A7BA-80A33EE9057F}" type="slidenum">
              <a:rPr lang="en-GB" b="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28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 lIns="91440" tIns="45720" rIns="91440" bIns="45720"/>
          <a:lstStyle/>
          <a:p>
            <a:pPr defTabSz="91440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Engineering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26.09.2017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68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26.09.2017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3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05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47B41-429F-4AC2-8211-055C2ECD5A8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26.09.2017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AC877-95CA-417A-B3E1-468AC753BD53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0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0B9D-9FD2-4FA9-AC30-AD4A66BF339E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26.09.2017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71" r:id="rId3"/>
    <p:sldLayoutId id="2147483693" r:id="rId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0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jpe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F6C767-E0CE-4E0E-ADB8-3770BFC7C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8AE0576-027D-40F4-AFE7-D35A4A207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D504F5C4-1FD4-44EF-93F4-E96D86B1BE94}"/>
              </a:ext>
            </a:extLst>
          </p:cNvPr>
          <p:cNvSpPr txBox="1">
            <a:spLocks/>
          </p:cNvSpPr>
          <p:nvPr/>
        </p:nvSpPr>
        <p:spPr>
          <a:xfrm>
            <a:off x="180305" y="6525344"/>
            <a:ext cx="6911975" cy="364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de-DE" sz="1300">
                <a:solidFill>
                  <a:srgbClr val="898989"/>
                </a:solidFill>
              </a:rPr>
              <a:t>Basierend auf dem Material von Oscar Nierstrasz, Sven Apel, Janet Siegmund</a:t>
            </a:r>
            <a:endParaRPr lang="de-DE" sz="1300" dirty="0">
              <a:solidFill>
                <a:srgbClr val="898989"/>
              </a:solidFill>
            </a:endParaRPr>
          </a:p>
        </p:txBody>
      </p:sp>
      <p:sp>
        <p:nvSpPr>
          <p:cNvPr id="13" name="Titel 6">
            <a:extLst>
              <a:ext uri="{FF2B5EF4-FFF2-40B4-BE49-F238E27FC236}">
                <a16:creationId xmlns:a16="http://schemas.microsoft.com/office/drawing/2014/main" id="{6CD76266-3EE1-4698-9877-9BF0224864CE}"/>
              </a:ext>
            </a:extLst>
          </p:cNvPr>
          <p:cNvSpPr txBox="1">
            <a:spLocks/>
          </p:cNvSpPr>
          <p:nvPr/>
        </p:nvSpPr>
        <p:spPr>
          <a:xfrm>
            <a:off x="203176" y="68449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2800" dirty="0">
                <a:solidFill>
                  <a:srgbClr val="F79646">
                    <a:lumMod val="75000"/>
                  </a:srgbClr>
                </a:solidFill>
              </a:rPr>
              <a:t>Qualität, Wartung und Evolution</a:t>
            </a:r>
            <a:endParaRPr lang="en-US" sz="2800" dirty="0"/>
          </a:p>
        </p:txBody>
      </p:sp>
      <p:pic>
        <p:nvPicPr>
          <p:cNvPr id="14" name="Picture 2" descr="http://www.uni-weimar.de/medien/webis/events/pan-15/pan15-figures/logo-bauhaus-universitaet-weimar.png">
            <a:extLst>
              <a:ext uri="{FF2B5EF4-FFF2-40B4-BE49-F238E27FC236}">
                <a16:creationId xmlns:a16="http://schemas.microsoft.com/office/drawing/2014/main" id="{5FFF5F6B-671A-46AC-9F4A-2A0231537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53006"/>
            <a:ext cx="4283968" cy="10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Untertitel 2">
            <a:extLst>
              <a:ext uri="{FF2B5EF4-FFF2-40B4-BE49-F238E27FC236}">
                <a16:creationId xmlns:a16="http://schemas.microsoft.com/office/drawing/2014/main" id="{141FD2C0-7793-4975-957A-EAA7F23504A7}"/>
              </a:ext>
            </a:extLst>
          </p:cNvPr>
          <p:cNvSpPr txBox="1">
            <a:spLocks/>
          </p:cNvSpPr>
          <p:nvPr/>
        </p:nvSpPr>
        <p:spPr bwMode="auto">
          <a:xfrm>
            <a:off x="179512" y="4293096"/>
            <a:ext cx="691276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400" dirty="0"/>
          </a:p>
          <a:p>
            <a:pPr algn="l"/>
            <a:endParaRPr lang="de-DE" sz="1400" dirty="0"/>
          </a:p>
          <a:p>
            <a:pPr algn="l"/>
            <a:r>
              <a:rPr lang="de-DE" sz="1400" dirty="0"/>
              <a:t>Prof. Dr.-Ing. Norbert Siegmund</a:t>
            </a:r>
          </a:p>
          <a:p>
            <a:pPr algn="l"/>
            <a:r>
              <a:rPr lang="de-DE" sz="1400" dirty="0"/>
              <a:t>Intelligent Software Systems</a:t>
            </a:r>
          </a:p>
          <a:p>
            <a:pPr algn="l"/>
            <a:endParaRPr lang="de-DE" sz="14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F9DB4EC-BF66-4ABD-B5F6-4422A0910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6" y="2663375"/>
            <a:ext cx="2844824" cy="2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Metriken sind selten sinnvoll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Formal definierte Metriken sind zwar objektiv, aber was bedeuten sie?</a:t>
            </a:r>
          </a:p>
          <a:p>
            <a:pPr lvl="1"/>
            <a:r>
              <a:rPr lang="de-DE" dirty="0"/>
              <a:t>Was sagt eine </a:t>
            </a:r>
            <a:r>
              <a:rPr lang="de-DE" dirty="0" err="1"/>
              <a:t>zyklomatische</a:t>
            </a:r>
            <a:r>
              <a:rPr lang="de-DE" dirty="0"/>
              <a:t> Komplexität von 12 über die Qualität des Quelltextes aus?</a:t>
            </a:r>
          </a:p>
          <a:p>
            <a:pPr lvl="1"/>
            <a:r>
              <a:rPr lang="de-DE" dirty="0"/>
              <a:t>Gar nichts</a:t>
            </a:r>
          </a:p>
          <a:p>
            <a:endParaRPr lang="de-DE" dirty="0"/>
          </a:p>
          <a:p>
            <a:r>
              <a:rPr lang="de-DE" dirty="0"/>
              <a:t>Oft unklar, ob Metrik mit irgendeinem sinnvollen Qualitätskriterium zusammenhängt</a:t>
            </a:r>
          </a:p>
          <a:p>
            <a:pPr lvl="1"/>
            <a:r>
              <a:rPr lang="de-DE" dirty="0"/>
              <a:t>Wäre so, als würde man Intelligenz mit Hirnmasse oder Kopfumfang messen wollen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Qualität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Metriken nicht sinnvoll sind, wie dann Software-Qualität messen?</a:t>
            </a:r>
          </a:p>
          <a:p>
            <a:r>
              <a:rPr lang="de-DE" dirty="0"/>
              <a:t>Analyse für jedes Softwareprojekt</a:t>
            </a:r>
          </a:p>
          <a:p>
            <a:pPr lvl="1"/>
            <a:r>
              <a:rPr lang="de-DE" dirty="0"/>
              <a:t>Design-Qualität, Erweiterbarkeit</a:t>
            </a:r>
          </a:p>
          <a:p>
            <a:pPr lvl="1"/>
            <a:r>
              <a:rPr lang="de-DE" dirty="0"/>
              <a:t>Vergleich zu anderen Designs, die sich als sinnvoll erwiesen haben (z.B. Design Patterns)</a:t>
            </a:r>
          </a:p>
          <a:p>
            <a:pPr lvl="1"/>
            <a:r>
              <a:rPr lang="de-DE" dirty="0"/>
              <a:t>Code </a:t>
            </a:r>
            <a:r>
              <a:rPr lang="de-DE" dirty="0" err="1"/>
              <a:t>smells</a:t>
            </a:r>
            <a:r>
              <a:rPr lang="de-DE" dirty="0"/>
              <a:t> und Antipatterns suchen</a:t>
            </a:r>
          </a:p>
          <a:p>
            <a:pPr lvl="1"/>
            <a:r>
              <a:rPr lang="de-DE" dirty="0"/>
              <a:t>Umfangreiche Tests und Code Reviews</a:t>
            </a:r>
          </a:p>
          <a:p>
            <a:pPr lvl="1"/>
            <a:r>
              <a:rPr lang="de-DE" dirty="0"/>
              <a:t>(Formale) Verifikation</a:t>
            </a:r>
          </a:p>
          <a:p>
            <a:pPr lvl="1"/>
            <a:r>
              <a:rPr lang="de-DE" dirty="0"/>
              <a:t>Nutzerstudien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Qualitätsmerkmale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Beziehen sich auf Produkt und Prozess</a:t>
            </a:r>
          </a:p>
          <a:p>
            <a:pPr lvl="1"/>
            <a:r>
              <a:rPr lang="de-DE" dirty="0"/>
              <a:t>Produkt: an Kunden geliefert, externe Qualität</a:t>
            </a:r>
          </a:p>
          <a:p>
            <a:pPr lvl="1"/>
            <a:r>
              <a:rPr lang="de-DE" dirty="0"/>
              <a:t>Prozess: produziert das Produkt, interne Qualität</a:t>
            </a:r>
          </a:p>
          <a:p>
            <a:endParaRPr lang="de-DE" dirty="0"/>
          </a:p>
          <a:p>
            <a:r>
              <a:rPr lang="de-DE" dirty="0"/>
              <a:t>Qualitätsprozess ist notwendige Bedingung für ein Qualitätsprodukt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2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Qualitätsmerkmale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Korrektheit </a:t>
            </a:r>
            <a:r>
              <a:rPr lang="de-DE" sz="1800" dirty="0"/>
              <a:t>(siehe Testen-Vorlesung)</a:t>
            </a:r>
          </a:p>
          <a:p>
            <a:r>
              <a:rPr lang="de-DE" dirty="0"/>
              <a:t>Zuverlässigkeit </a:t>
            </a:r>
            <a:r>
              <a:rPr lang="de-DE" sz="1800" dirty="0"/>
              <a:t>(Wahrscheinlichkeit, dass System erwartungsgemäß läuft)</a:t>
            </a:r>
          </a:p>
          <a:p>
            <a:pPr lvl="0"/>
            <a:r>
              <a:rPr lang="de-DE" dirty="0"/>
              <a:t>Robustheit </a:t>
            </a:r>
            <a:r>
              <a:rPr lang="de-DE" sz="1800" dirty="0">
                <a:solidFill>
                  <a:prstClr val="black"/>
                </a:solidFill>
              </a:rPr>
              <a:t>(„gutes“ Verhalten in unbekannten Systemzuständen)</a:t>
            </a:r>
            <a:endParaRPr lang="de-DE" dirty="0"/>
          </a:p>
          <a:p>
            <a:pPr lvl="0"/>
            <a:r>
              <a:rPr lang="de-DE" dirty="0"/>
              <a:t>Effizienz </a:t>
            </a:r>
            <a:r>
              <a:rPr lang="de-DE" sz="1800" dirty="0">
                <a:solidFill>
                  <a:prstClr val="black"/>
                </a:solidFill>
              </a:rPr>
              <a:t>(geringer Ressourcenverbrauch)</a:t>
            </a:r>
            <a:endParaRPr lang="de-DE" dirty="0"/>
          </a:p>
          <a:p>
            <a:r>
              <a:rPr lang="de-DE" dirty="0"/>
              <a:t>Usability </a:t>
            </a:r>
            <a:r>
              <a:rPr lang="de-DE" sz="1800" dirty="0">
                <a:solidFill>
                  <a:prstClr val="black"/>
                </a:solidFill>
              </a:rPr>
              <a:t>(Maß der Bedienbarkeit, Nutzerkontrolle/-freiheit, Ähnlichkeit zur Welt)</a:t>
            </a:r>
            <a:endParaRPr lang="de-DE" dirty="0"/>
          </a:p>
          <a:p>
            <a:r>
              <a:rPr lang="de-DE" dirty="0"/>
              <a:t>Wartbarkeit </a:t>
            </a:r>
            <a:r>
              <a:rPr lang="de-DE" sz="1800" dirty="0">
                <a:solidFill>
                  <a:prstClr val="black"/>
                </a:solidFill>
              </a:rPr>
              <a:t>(wie einfach es ist das System zu ändern / anzupassen nach Release)</a:t>
            </a:r>
            <a:endParaRPr lang="de-DE" dirty="0"/>
          </a:p>
          <a:p>
            <a:r>
              <a:rPr lang="de-DE" dirty="0"/>
              <a:t>Verifizierbarkeit </a:t>
            </a:r>
            <a:r>
              <a:rPr lang="de-DE" sz="1800" dirty="0">
                <a:solidFill>
                  <a:prstClr val="black"/>
                </a:solidFill>
              </a:rPr>
              <a:t>(Einfachheit der Überprüfung  gewünschter Eigenschaften)</a:t>
            </a:r>
            <a:endParaRPr lang="de-DE" dirty="0"/>
          </a:p>
          <a:p>
            <a:r>
              <a:rPr lang="de-DE" dirty="0"/>
              <a:t>Verständlichkeit </a:t>
            </a:r>
            <a:r>
              <a:rPr lang="de-DE" sz="1800" dirty="0">
                <a:solidFill>
                  <a:prstClr val="black"/>
                </a:solidFill>
              </a:rPr>
              <a:t>(Einfachheit des Verstehens für interne und externe Nutzer)</a:t>
            </a:r>
            <a:endParaRPr lang="de-DE" dirty="0"/>
          </a:p>
          <a:p>
            <a:r>
              <a:rPr lang="de-DE" dirty="0"/>
              <a:t>Produktivität </a:t>
            </a:r>
            <a:r>
              <a:rPr lang="de-DE" sz="1800" dirty="0">
                <a:solidFill>
                  <a:prstClr val="black"/>
                </a:solidFill>
              </a:rPr>
              <a:t>(wie produktiv sind Entwickler für Teile des Systems?)</a:t>
            </a:r>
            <a:endParaRPr lang="de-DE" dirty="0"/>
          </a:p>
          <a:p>
            <a:r>
              <a:rPr lang="de-DE" dirty="0"/>
              <a:t>Pünktlichkeit </a:t>
            </a:r>
            <a:r>
              <a:rPr lang="de-DE" sz="1800" dirty="0">
                <a:solidFill>
                  <a:prstClr val="black"/>
                </a:solidFill>
              </a:rPr>
              <a:t>(pünktliche Auslieferung)</a:t>
            </a:r>
            <a:endParaRPr lang="de-DE" dirty="0"/>
          </a:p>
          <a:p>
            <a:r>
              <a:rPr lang="de-DE" dirty="0"/>
              <a:t>Transparenz </a:t>
            </a:r>
            <a:r>
              <a:rPr lang="de-DE" sz="1800" dirty="0">
                <a:solidFill>
                  <a:prstClr val="black"/>
                </a:solidFill>
              </a:rPr>
              <a:t>(Einsehbarkeit des Projektzustands)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7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</a:t>
            </a:r>
            <a:r>
              <a:rPr lang="de-DE" dirty="0" err="1"/>
              <a:t>NoMoreWaiting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Bewerten Sie, wie wichtig die Kriterien für NMW sind</a:t>
            </a:r>
          </a:p>
          <a:p>
            <a:r>
              <a:rPr lang="de-DE" dirty="0"/>
              <a:t>Wie könnte man diese Kriterien messen?</a:t>
            </a:r>
          </a:p>
          <a:p>
            <a:pPr lvl="1"/>
            <a:r>
              <a:rPr lang="de-DE" dirty="0"/>
              <a:t>Korrektheit, Zuverlässigkeit, Robustheit, Effizienz, Usability</a:t>
            </a:r>
          </a:p>
          <a:p>
            <a:pPr lvl="1"/>
            <a:r>
              <a:rPr lang="de-DE" dirty="0"/>
              <a:t>Wartbarkeit, Verifizierbarkeit, Verständlichkeit, Produktivität, Pünktlichkeit, Transparenz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5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 auf Implementierungsebene: Code </a:t>
            </a:r>
            <a:r>
              <a:rPr lang="de-DE" dirty="0" err="1"/>
              <a:t>Smells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Jedes Symptom im Quelltext, das auf größeres Problem (z.B. Antipattern) hinweist</a:t>
            </a:r>
          </a:p>
          <a:p>
            <a:r>
              <a:rPr lang="de-DE" dirty="0"/>
              <a:t>Nicht jeder Code </a:t>
            </a:r>
            <a:r>
              <a:rPr lang="de-DE" dirty="0" err="1"/>
              <a:t>Smell</a:t>
            </a:r>
            <a:r>
              <a:rPr lang="de-DE" dirty="0"/>
              <a:t> ist schlechter Code; bei jedem Code </a:t>
            </a:r>
            <a:r>
              <a:rPr lang="de-DE" dirty="0" err="1"/>
              <a:t>Smell</a:t>
            </a:r>
            <a:r>
              <a:rPr lang="de-DE" dirty="0"/>
              <a:t> überprüfen, ob er wirklich behoben werden muss</a:t>
            </a:r>
          </a:p>
          <a:p>
            <a:r>
              <a:rPr lang="de-DE" dirty="0"/>
              <a:t>Typische Code </a:t>
            </a:r>
            <a:r>
              <a:rPr lang="de-DE" dirty="0" err="1"/>
              <a:t>Smells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Duplizierte Code</a:t>
            </a:r>
          </a:p>
          <a:p>
            <a:pPr lvl="1"/>
            <a:r>
              <a:rPr lang="de-DE" dirty="0"/>
              <a:t>Lange Methode/Klasse</a:t>
            </a:r>
          </a:p>
          <a:p>
            <a:pPr lvl="1"/>
            <a:r>
              <a:rPr lang="de-DE" dirty="0"/>
              <a:t>High </a:t>
            </a:r>
            <a:r>
              <a:rPr lang="de-DE" dirty="0" err="1"/>
              <a:t>coupling</a:t>
            </a:r>
            <a:r>
              <a:rPr lang="de-DE" dirty="0"/>
              <a:t>/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cohesion</a:t>
            </a:r>
            <a:endParaRPr lang="de-DE" dirty="0"/>
          </a:p>
          <a:p>
            <a:pPr lvl="1"/>
            <a:r>
              <a:rPr lang="de-DE" dirty="0"/>
              <a:t>Schrotkugeln (</a:t>
            </a:r>
            <a:r>
              <a:rPr lang="de-DE" dirty="0" err="1"/>
              <a:t>shotgun</a:t>
            </a:r>
            <a:r>
              <a:rPr lang="de-DE" dirty="0"/>
              <a:t> </a:t>
            </a:r>
            <a:r>
              <a:rPr lang="de-DE" dirty="0" err="1"/>
              <a:t>surgery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7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 auf Implementierungsebene: Antipatterns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Siehe Vorlesung Design Patterns</a:t>
            </a:r>
          </a:p>
          <a:p>
            <a:r>
              <a:rPr lang="de-DE" dirty="0"/>
              <a:t>Beispiele: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Blob</a:t>
            </a:r>
            <a:r>
              <a:rPr lang="de-DE" dirty="0"/>
              <a:t> (Gottklasse)</a:t>
            </a:r>
          </a:p>
          <a:p>
            <a:pPr lvl="1"/>
            <a:r>
              <a:rPr lang="de-DE" dirty="0"/>
              <a:t>Action at a </a:t>
            </a:r>
            <a:r>
              <a:rPr lang="de-DE" dirty="0" err="1"/>
              <a:t>distance</a:t>
            </a:r>
            <a:r>
              <a:rPr lang="de-DE" dirty="0"/>
              <a:t>: Unerwartete Interaktion zwischen eigentlich getrennten Modulen</a:t>
            </a:r>
          </a:p>
          <a:p>
            <a:pPr lvl="1"/>
            <a:r>
              <a:rPr lang="de-DE" dirty="0"/>
              <a:t>Reihenfolge: Wenn Methoden in einer Klasse in bestimmter Reihenfolge aufgerufen werden müssen</a:t>
            </a:r>
          </a:p>
          <a:p>
            <a:pPr lvl="1"/>
            <a:r>
              <a:rPr lang="de-DE" dirty="0"/>
              <a:t>Zirkuläre Abhängigkeit: Unnötige Abhängigkeiten zwischen Modulen</a:t>
            </a:r>
          </a:p>
          <a:p>
            <a:r>
              <a:rPr lang="de-DE" dirty="0"/>
              <a:t>Mehr Beispiele: http://c2.com/cgi/wiki?AntiPatternsCatalog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1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666746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Systemqualität, Standards</a:t>
            </a:r>
          </a:p>
          <a:p>
            <a:r>
              <a:rPr lang="de-DE" sz="4800" dirty="0">
                <a:solidFill>
                  <a:prstClr val="white"/>
                </a:solidFill>
              </a:rPr>
              <a:t>	und Kontrolle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://www.mugler.de/v2/images/stories/Maennchen/m/maennchen_300_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83683"/>
            <a:ext cx="2857500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7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Produkt- und Prozessstandards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Produktstandards spezifizieren </a:t>
            </a:r>
            <a:r>
              <a:rPr lang="de-DE" i="1" dirty="0">
                <a:solidFill>
                  <a:srgbClr val="C00000"/>
                </a:solidFill>
              </a:rPr>
              <a:t>Eigenschaften, die alle Komponenten aufweisen müssen</a:t>
            </a:r>
          </a:p>
          <a:p>
            <a:r>
              <a:rPr lang="de-DE" dirty="0"/>
              <a:t>Prozessstandards spezifizieren, </a:t>
            </a:r>
            <a:r>
              <a:rPr lang="de-DE" i="1" dirty="0">
                <a:solidFill>
                  <a:srgbClr val="C00000"/>
                </a:solidFill>
              </a:rPr>
              <a:t>wie der Entwicklungsprozess ablaufen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61756"/>
              </p:ext>
            </p:extLst>
          </p:nvPr>
        </p:nvGraphicFramePr>
        <p:xfrm>
          <a:off x="1115616" y="3933056"/>
          <a:ext cx="6705600" cy="2346666"/>
        </p:xfrm>
        <a:graphic>
          <a:graphicData uri="http://schemas.openxmlformats.org/drawingml/2006/table">
            <a:tbl>
              <a:tblPr/>
              <a:tblGrid>
                <a:gridCol w="300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1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Product standards</a:t>
                      </a:r>
                    </a:p>
                  </a:txBody>
                  <a:tcPr marT="45699" marB="45699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Process standards</a:t>
                      </a:r>
                    </a:p>
                  </a:txBody>
                  <a:tcPr marT="45699" marB="45699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Design review form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Design review conduct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Document naming standards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Submission of documents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Procedure header format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Version release process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Java conventions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Project plan approval process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Project plan format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Change control process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Change request form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Test recording process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63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Potentielle Probleme mit Standards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Wird nicht immer als </a:t>
            </a:r>
            <a:r>
              <a:rPr lang="de-DE" i="1" dirty="0">
                <a:solidFill>
                  <a:srgbClr val="C00000"/>
                </a:solidFill>
              </a:rPr>
              <a:t>relevant und </a:t>
            </a:r>
            <a:r>
              <a:rPr lang="de-DE" i="1" dirty="0" err="1">
                <a:solidFill>
                  <a:srgbClr val="C00000"/>
                </a:solidFill>
              </a:rPr>
              <a:t>up</a:t>
            </a:r>
            <a:r>
              <a:rPr lang="de-DE" i="1" dirty="0">
                <a:solidFill>
                  <a:srgbClr val="C00000"/>
                </a:solidFill>
              </a:rPr>
              <a:t>-</a:t>
            </a:r>
            <a:r>
              <a:rPr lang="de-DE" i="1" dirty="0" err="1">
                <a:solidFill>
                  <a:srgbClr val="C00000"/>
                </a:solidFill>
              </a:rPr>
              <a:t>to</a:t>
            </a:r>
            <a:r>
              <a:rPr lang="de-DE" i="1" dirty="0">
                <a:solidFill>
                  <a:srgbClr val="C00000"/>
                </a:solidFill>
              </a:rPr>
              <a:t>-date</a:t>
            </a:r>
            <a:r>
              <a:rPr lang="de-DE" dirty="0"/>
              <a:t> gesehen von Entwicklern</a:t>
            </a:r>
          </a:p>
          <a:p>
            <a:r>
              <a:rPr lang="de-DE" dirty="0"/>
              <a:t>Erfordert evtl. zu viel </a:t>
            </a:r>
            <a:r>
              <a:rPr lang="de-DE" i="1" dirty="0">
                <a:solidFill>
                  <a:srgbClr val="C00000"/>
                </a:solidFill>
              </a:rPr>
              <a:t>Bürokratie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(ausfüllen von Formularen)</a:t>
            </a:r>
          </a:p>
          <a:p>
            <a:r>
              <a:rPr lang="de-DE" dirty="0"/>
              <a:t>Erfordert evtl. </a:t>
            </a:r>
            <a:r>
              <a:rPr lang="de-DE" i="1" dirty="0">
                <a:solidFill>
                  <a:srgbClr val="C00000"/>
                </a:solidFill>
              </a:rPr>
              <a:t>aufwändige manuelle Arbeit</a:t>
            </a:r>
            <a:r>
              <a:rPr lang="de-DE" dirty="0"/>
              <a:t>, wenn keine Tool-Unterstützung vorhanden ist</a:t>
            </a:r>
          </a:p>
          <a:p>
            <a:pPr lvl="1"/>
            <a:r>
              <a:rPr lang="de-DE" i="1" dirty="0">
                <a:solidFill>
                  <a:srgbClr val="C00000"/>
                </a:solidFill>
              </a:rPr>
              <a:t>Overhead limitiert effektive Anwendbarkeit von Standards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2771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004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5652120" y="4221088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3491880" y="5229200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1403648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051720" y="2924944"/>
            <a:ext cx="2088232" cy="7200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6048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04" y="2132856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94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 dirty="0" err="1"/>
              <a:t>Qualitätssystem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62000" y="6096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Helvetica CE" pitchFamily="-110" charset="-18"/>
              <a:buNone/>
            </a:pPr>
            <a:r>
              <a:rPr lang="en-US" b="0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Kunden</a:t>
            </a:r>
            <a:r>
              <a:rPr lang="en-US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b="0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benötigen</a:t>
            </a:r>
            <a:r>
              <a:rPr lang="en-US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b="0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evtl</a:t>
            </a:r>
            <a:r>
              <a:rPr lang="en-US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. </a:t>
            </a:r>
            <a:r>
              <a:rPr lang="en-US" b="0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ein</a:t>
            </a:r>
            <a:r>
              <a:rPr lang="en-US" b="0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 extern </a:t>
            </a:r>
            <a:r>
              <a:rPr lang="en-US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überprüftes</a:t>
            </a:r>
            <a:r>
              <a:rPr lang="en-US" i="1" dirty="0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i="1" dirty="0" err="1">
                <a:solidFill>
                  <a:srgbClr val="7F0101"/>
                </a:solidFill>
                <a:latin typeface="Helvetica" pitchFamily="34" charset="0"/>
                <a:ea typeface="ＭＳ Ｐゴシック" pitchFamily="34" charset="-128"/>
              </a:rPr>
              <a:t>Qualitätssystem</a:t>
            </a:r>
            <a:endParaRPr lang="en-US" b="0" i="1" dirty="0">
              <a:solidFill>
                <a:srgbClr val="7F010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950913" y="2852738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 dirty="0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Quality System</a:t>
            </a:r>
            <a:endParaRPr lang="en-US" sz="2400" b="0" dirty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957263" y="34290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Quality Manual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090613" y="3933825"/>
            <a:ext cx="1320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Standards &amp; 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1135063" y="4221163"/>
            <a:ext cx="1168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Procedures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1" name="Oval 10"/>
          <p:cNvSpPr>
            <a:spLocks noChangeArrowheads="1"/>
          </p:cNvSpPr>
          <p:nvPr/>
        </p:nvSpPr>
        <p:spPr bwMode="auto">
          <a:xfrm>
            <a:off x="685800" y="3860800"/>
            <a:ext cx="2133600" cy="7620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2" name="Oval 11"/>
          <p:cNvSpPr>
            <a:spLocks noChangeArrowheads="1"/>
          </p:cNvSpPr>
          <p:nvPr/>
        </p:nvSpPr>
        <p:spPr bwMode="auto">
          <a:xfrm>
            <a:off x="533400" y="3263900"/>
            <a:ext cx="2438400" cy="14732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3" name="Oval 12"/>
          <p:cNvSpPr>
            <a:spLocks noChangeArrowheads="1"/>
          </p:cNvSpPr>
          <p:nvPr/>
        </p:nvSpPr>
        <p:spPr bwMode="auto">
          <a:xfrm>
            <a:off x="381000" y="2654300"/>
            <a:ext cx="2743200" cy="21844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4" name="Rectangle 13"/>
          <p:cNvSpPr>
            <a:spLocks noChangeArrowheads="1"/>
          </p:cNvSpPr>
          <p:nvPr/>
        </p:nvSpPr>
        <p:spPr bwMode="auto">
          <a:xfrm>
            <a:off x="2906713" y="5187950"/>
            <a:ext cx="1409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Project Plan x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5" name="Rectangle 14"/>
          <p:cNvSpPr>
            <a:spLocks noChangeArrowheads="1"/>
          </p:cNvSpPr>
          <p:nvPr/>
        </p:nvSpPr>
        <p:spPr bwMode="auto">
          <a:xfrm>
            <a:off x="2919413" y="5467350"/>
            <a:ext cx="138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Quality plan x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6" name="Rectangle 15"/>
          <p:cNvSpPr>
            <a:spLocks noChangeArrowheads="1"/>
          </p:cNvSpPr>
          <p:nvPr/>
        </p:nvSpPr>
        <p:spPr bwMode="auto">
          <a:xfrm>
            <a:off x="2616200" y="5143500"/>
            <a:ext cx="2019300" cy="685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27" name="Freeform 16"/>
          <p:cNvSpPr>
            <a:spLocks/>
          </p:cNvSpPr>
          <p:nvPr/>
        </p:nvSpPr>
        <p:spPr bwMode="auto">
          <a:xfrm>
            <a:off x="2755900" y="5003800"/>
            <a:ext cx="63500" cy="114300"/>
          </a:xfrm>
          <a:custGeom>
            <a:avLst/>
            <a:gdLst>
              <a:gd name="T0" fmla="*/ 40322500 w 40"/>
              <a:gd name="T1" fmla="*/ 0 h 72"/>
              <a:gd name="T2" fmla="*/ 100806250 w 40"/>
              <a:gd name="T3" fmla="*/ 0 h 72"/>
              <a:gd name="T4" fmla="*/ 100806250 w 40"/>
              <a:gd name="T5" fmla="*/ 181451250 h 72"/>
              <a:gd name="T6" fmla="*/ 0 w 40"/>
              <a:gd name="T7" fmla="*/ 20161250 h 72"/>
              <a:gd name="T8" fmla="*/ 40322500 w 40"/>
              <a:gd name="T9" fmla="*/ 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"/>
              <a:gd name="T16" fmla="*/ 0 h 72"/>
              <a:gd name="T17" fmla="*/ 40 w 40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" h="72">
                <a:moveTo>
                  <a:pt x="16" y="0"/>
                </a:moveTo>
                <a:lnTo>
                  <a:pt x="40" y="0"/>
                </a:lnTo>
                <a:lnTo>
                  <a:pt x="40" y="72"/>
                </a:lnTo>
                <a:lnTo>
                  <a:pt x="0" y="8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>
            <a:off x="2667000" y="4533900"/>
            <a:ext cx="11430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29" name="Freeform 18"/>
          <p:cNvSpPr>
            <a:spLocks/>
          </p:cNvSpPr>
          <p:nvPr/>
        </p:nvSpPr>
        <p:spPr bwMode="auto">
          <a:xfrm>
            <a:off x="1460500" y="5003800"/>
            <a:ext cx="76200" cy="114300"/>
          </a:xfrm>
          <a:custGeom>
            <a:avLst/>
            <a:gdLst>
              <a:gd name="T0" fmla="*/ 80645000 w 48"/>
              <a:gd name="T1" fmla="*/ 20161250 h 72"/>
              <a:gd name="T2" fmla="*/ 120967500 w 48"/>
              <a:gd name="T3" fmla="*/ 40322500 h 72"/>
              <a:gd name="T4" fmla="*/ 0 w 48"/>
              <a:gd name="T5" fmla="*/ 181451250 h 72"/>
              <a:gd name="T6" fmla="*/ 40322500 w 48"/>
              <a:gd name="T7" fmla="*/ 0 h 72"/>
              <a:gd name="T8" fmla="*/ 80645000 w 48"/>
              <a:gd name="T9" fmla="*/ 2016125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32" y="8"/>
                </a:moveTo>
                <a:lnTo>
                  <a:pt x="48" y="16"/>
                </a:lnTo>
                <a:lnTo>
                  <a:pt x="0" y="72"/>
                </a:lnTo>
                <a:lnTo>
                  <a:pt x="16" y="0"/>
                </a:lnTo>
                <a:lnTo>
                  <a:pt x="32" y="8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 flipH="1">
            <a:off x="1511300" y="4838700"/>
            <a:ext cx="88900" cy="177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31" name="Freeform 20"/>
          <p:cNvSpPr>
            <a:spLocks/>
          </p:cNvSpPr>
          <p:nvPr/>
        </p:nvSpPr>
        <p:spPr bwMode="auto">
          <a:xfrm>
            <a:off x="850900" y="4851400"/>
            <a:ext cx="76200" cy="114300"/>
          </a:xfrm>
          <a:custGeom>
            <a:avLst/>
            <a:gdLst>
              <a:gd name="T0" fmla="*/ 80645000 w 48"/>
              <a:gd name="T1" fmla="*/ 20161250 h 72"/>
              <a:gd name="T2" fmla="*/ 120967500 w 48"/>
              <a:gd name="T3" fmla="*/ 40322500 h 72"/>
              <a:gd name="T4" fmla="*/ 0 w 48"/>
              <a:gd name="T5" fmla="*/ 181451250 h 72"/>
              <a:gd name="T6" fmla="*/ 40322500 w 48"/>
              <a:gd name="T7" fmla="*/ 0 h 72"/>
              <a:gd name="T8" fmla="*/ 80645000 w 48"/>
              <a:gd name="T9" fmla="*/ 2016125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32" y="8"/>
                </a:moveTo>
                <a:lnTo>
                  <a:pt x="48" y="16"/>
                </a:lnTo>
                <a:lnTo>
                  <a:pt x="0" y="72"/>
                </a:lnTo>
                <a:lnTo>
                  <a:pt x="16" y="0"/>
                </a:lnTo>
                <a:lnTo>
                  <a:pt x="32" y="8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32" name="Line 21"/>
          <p:cNvSpPr>
            <a:spLocks noChangeShapeType="1"/>
          </p:cNvSpPr>
          <p:nvPr/>
        </p:nvSpPr>
        <p:spPr bwMode="auto">
          <a:xfrm flipH="1">
            <a:off x="901700" y="4686300"/>
            <a:ext cx="88900" cy="177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33" name="Freeform 22"/>
          <p:cNvSpPr>
            <a:spLocks/>
          </p:cNvSpPr>
          <p:nvPr/>
        </p:nvSpPr>
        <p:spPr bwMode="auto">
          <a:xfrm>
            <a:off x="546100" y="4546600"/>
            <a:ext cx="76200" cy="114300"/>
          </a:xfrm>
          <a:custGeom>
            <a:avLst/>
            <a:gdLst>
              <a:gd name="T0" fmla="*/ 80645000 w 48"/>
              <a:gd name="T1" fmla="*/ 20161250 h 72"/>
              <a:gd name="T2" fmla="*/ 120967500 w 48"/>
              <a:gd name="T3" fmla="*/ 40322500 h 72"/>
              <a:gd name="T4" fmla="*/ 0 w 48"/>
              <a:gd name="T5" fmla="*/ 181451250 h 72"/>
              <a:gd name="T6" fmla="*/ 40322500 w 48"/>
              <a:gd name="T7" fmla="*/ 0 h 72"/>
              <a:gd name="T8" fmla="*/ 80645000 w 48"/>
              <a:gd name="T9" fmla="*/ 2016125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32" y="8"/>
                </a:moveTo>
                <a:lnTo>
                  <a:pt x="48" y="16"/>
                </a:lnTo>
                <a:lnTo>
                  <a:pt x="0" y="72"/>
                </a:lnTo>
                <a:lnTo>
                  <a:pt x="16" y="0"/>
                </a:lnTo>
                <a:lnTo>
                  <a:pt x="32" y="8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34" name="Line 23"/>
          <p:cNvSpPr>
            <a:spLocks noChangeShapeType="1"/>
          </p:cNvSpPr>
          <p:nvPr/>
        </p:nvSpPr>
        <p:spPr bwMode="auto">
          <a:xfrm flipH="1">
            <a:off x="596900" y="4381500"/>
            <a:ext cx="88900" cy="177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35" name="Rectangle 24"/>
          <p:cNvSpPr>
            <a:spLocks noChangeArrowheads="1"/>
          </p:cNvSpPr>
          <p:nvPr/>
        </p:nvSpPr>
        <p:spPr bwMode="auto">
          <a:xfrm>
            <a:off x="2093913" y="4806950"/>
            <a:ext cx="1155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instantiates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36" name="Freeform 25"/>
          <p:cNvSpPr>
            <a:spLocks/>
          </p:cNvSpPr>
          <p:nvPr/>
        </p:nvSpPr>
        <p:spPr bwMode="auto">
          <a:xfrm>
            <a:off x="3136900" y="4089400"/>
            <a:ext cx="114300" cy="114300"/>
          </a:xfrm>
          <a:custGeom>
            <a:avLst/>
            <a:gdLst>
              <a:gd name="T0" fmla="*/ 141128750 w 72"/>
              <a:gd name="T1" fmla="*/ 141128750 h 72"/>
              <a:gd name="T2" fmla="*/ 100806250 w 72"/>
              <a:gd name="T3" fmla="*/ 181451250 h 72"/>
              <a:gd name="T4" fmla="*/ 0 w 72"/>
              <a:gd name="T5" fmla="*/ 0 h 72"/>
              <a:gd name="T6" fmla="*/ 181451250 w 72"/>
              <a:gd name="T7" fmla="*/ 100806250 h 72"/>
              <a:gd name="T8" fmla="*/ 141128750 w 72"/>
              <a:gd name="T9" fmla="*/ 14112875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72"/>
              <a:gd name="T17" fmla="*/ 72 w 72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72">
                <a:moveTo>
                  <a:pt x="56" y="56"/>
                </a:moveTo>
                <a:lnTo>
                  <a:pt x="40" y="72"/>
                </a:lnTo>
                <a:lnTo>
                  <a:pt x="0" y="0"/>
                </a:lnTo>
                <a:lnTo>
                  <a:pt x="72" y="40"/>
                </a:lnTo>
                <a:lnTo>
                  <a:pt x="56" y="56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37" name="Line 26"/>
          <p:cNvSpPr>
            <a:spLocks noChangeShapeType="1"/>
          </p:cNvSpPr>
          <p:nvPr/>
        </p:nvSpPr>
        <p:spPr bwMode="auto">
          <a:xfrm flipH="1" flipV="1">
            <a:off x="3225800" y="4178300"/>
            <a:ext cx="914400" cy="965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38" name="Rectangle 27"/>
          <p:cNvSpPr>
            <a:spLocks noChangeArrowheads="1"/>
          </p:cNvSpPr>
          <p:nvPr/>
        </p:nvSpPr>
        <p:spPr bwMode="auto">
          <a:xfrm>
            <a:off x="3509963" y="4146550"/>
            <a:ext cx="1206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feedback &amp; 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39" name="Rectangle 28"/>
          <p:cNvSpPr>
            <a:spLocks noChangeArrowheads="1"/>
          </p:cNvSpPr>
          <p:nvPr/>
        </p:nvSpPr>
        <p:spPr bwMode="auto">
          <a:xfrm>
            <a:off x="3675063" y="4425950"/>
            <a:ext cx="812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improve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0" name="Rectangle 29"/>
          <p:cNvSpPr>
            <a:spLocks noChangeArrowheads="1"/>
          </p:cNvSpPr>
          <p:nvPr/>
        </p:nvSpPr>
        <p:spPr bwMode="auto">
          <a:xfrm>
            <a:off x="1503363" y="2368550"/>
            <a:ext cx="2006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Quality Assurance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1" name="Rectangle 30"/>
          <p:cNvSpPr>
            <a:spLocks noChangeArrowheads="1"/>
          </p:cNvSpPr>
          <p:nvPr/>
        </p:nvSpPr>
        <p:spPr bwMode="auto">
          <a:xfrm>
            <a:off x="6335713" y="2708275"/>
            <a:ext cx="18811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Quality Standards 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2" name="Rectangle 31"/>
          <p:cNvSpPr>
            <a:spLocks noChangeArrowheads="1"/>
          </p:cNvSpPr>
          <p:nvPr/>
        </p:nvSpPr>
        <p:spPr bwMode="auto">
          <a:xfrm>
            <a:off x="6348413" y="2997200"/>
            <a:ext cx="179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(ISO 9001, CMM)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3" name="Rectangle 32"/>
          <p:cNvSpPr>
            <a:spLocks noChangeArrowheads="1"/>
          </p:cNvSpPr>
          <p:nvPr/>
        </p:nvSpPr>
        <p:spPr bwMode="auto">
          <a:xfrm>
            <a:off x="6172200" y="2705100"/>
            <a:ext cx="2146300" cy="774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4" name="Freeform 33"/>
          <p:cNvSpPr>
            <a:spLocks/>
          </p:cNvSpPr>
          <p:nvPr/>
        </p:nvSpPr>
        <p:spPr bwMode="auto">
          <a:xfrm>
            <a:off x="2997200" y="3263900"/>
            <a:ext cx="114300" cy="76200"/>
          </a:xfrm>
          <a:custGeom>
            <a:avLst/>
            <a:gdLst>
              <a:gd name="T0" fmla="*/ 181451250 w 72"/>
              <a:gd name="T1" fmla="*/ 60483750 h 48"/>
              <a:gd name="T2" fmla="*/ 181451250 w 72"/>
              <a:gd name="T3" fmla="*/ 120967500 h 48"/>
              <a:gd name="T4" fmla="*/ 0 w 72"/>
              <a:gd name="T5" fmla="*/ 80645000 h 48"/>
              <a:gd name="T6" fmla="*/ 181451250 w 72"/>
              <a:gd name="T7" fmla="*/ 0 h 48"/>
              <a:gd name="T8" fmla="*/ 181451250 w 72"/>
              <a:gd name="T9" fmla="*/ 6048375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48"/>
              <a:gd name="T17" fmla="*/ 72 w 72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48">
                <a:moveTo>
                  <a:pt x="72" y="24"/>
                </a:moveTo>
                <a:lnTo>
                  <a:pt x="72" y="48"/>
                </a:lnTo>
                <a:lnTo>
                  <a:pt x="0" y="32"/>
                </a:lnTo>
                <a:lnTo>
                  <a:pt x="72" y="0"/>
                </a:lnTo>
                <a:lnTo>
                  <a:pt x="72" y="24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45" name="Line 34"/>
          <p:cNvSpPr>
            <a:spLocks noChangeShapeType="1"/>
          </p:cNvSpPr>
          <p:nvPr/>
        </p:nvSpPr>
        <p:spPr bwMode="auto">
          <a:xfrm flipH="1">
            <a:off x="3111500" y="3009900"/>
            <a:ext cx="3060700" cy="292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46" name="Rectangle 35"/>
          <p:cNvSpPr>
            <a:spLocks noChangeArrowheads="1"/>
          </p:cNvSpPr>
          <p:nvPr/>
        </p:nvSpPr>
        <p:spPr bwMode="auto">
          <a:xfrm>
            <a:off x="3567113" y="2901950"/>
            <a:ext cx="1028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influences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7" name="Rectangle 36"/>
          <p:cNvSpPr>
            <a:spLocks noChangeArrowheads="1"/>
          </p:cNvSpPr>
          <p:nvPr/>
        </p:nvSpPr>
        <p:spPr bwMode="auto">
          <a:xfrm>
            <a:off x="6532563" y="3968750"/>
            <a:ext cx="142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External Body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8" name="Rectangle 37"/>
          <p:cNvSpPr>
            <a:spLocks noChangeArrowheads="1"/>
          </p:cNvSpPr>
          <p:nvPr/>
        </p:nvSpPr>
        <p:spPr bwMode="auto">
          <a:xfrm>
            <a:off x="6172200" y="3848100"/>
            <a:ext cx="2146300" cy="622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49" name="Freeform 38"/>
          <p:cNvSpPr>
            <a:spLocks/>
          </p:cNvSpPr>
          <p:nvPr/>
        </p:nvSpPr>
        <p:spPr bwMode="auto">
          <a:xfrm>
            <a:off x="6032500" y="4152900"/>
            <a:ext cx="114300" cy="63500"/>
          </a:xfrm>
          <a:custGeom>
            <a:avLst/>
            <a:gdLst>
              <a:gd name="T0" fmla="*/ 0 w 72"/>
              <a:gd name="T1" fmla="*/ 60483750 h 40"/>
              <a:gd name="T2" fmla="*/ 20161250 w 72"/>
              <a:gd name="T3" fmla="*/ 0 h 40"/>
              <a:gd name="T4" fmla="*/ 181451250 w 72"/>
              <a:gd name="T5" fmla="*/ 100806250 h 40"/>
              <a:gd name="T6" fmla="*/ 0 w 72"/>
              <a:gd name="T7" fmla="*/ 100806250 h 40"/>
              <a:gd name="T8" fmla="*/ 0 w 72"/>
              <a:gd name="T9" fmla="*/ 6048375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"/>
              <a:gd name="T16" fmla="*/ 0 h 40"/>
              <a:gd name="T17" fmla="*/ 72 w 72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" h="40">
                <a:moveTo>
                  <a:pt x="0" y="24"/>
                </a:moveTo>
                <a:lnTo>
                  <a:pt x="8" y="0"/>
                </a:lnTo>
                <a:lnTo>
                  <a:pt x="72" y="40"/>
                </a:lnTo>
                <a:lnTo>
                  <a:pt x="0" y="40"/>
                </a:lnTo>
                <a:lnTo>
                  <a:pt x="0" y="24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50" name="Line 39"/>
          <p:cNvSpPr>
            <a:spLocks noChangeShapeType="1"/>
          </p:cNvSpPr>
          <p:nvPr/>
        </p:nvSpPr>
        <p:spPr bwMode="auto">
          <a:xfrm flipH="1" flipV="1">
            <a:off x="3124200" y="3619500"/>
            <a:ext cx="2908300" cy="571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51" name="Rectangle 40"/>
          <p:cNvSpPr>
            <a:spLocks noChangeArrowheads="1"/>
          </p:cNvSpPr>
          <p:nvPr/>
        </p:nvSpPr>
        <p:spPr bwMode="auto">
          <a:xfrm>
            <a:off x="5307013" y="3765550"/>
            <a:ext cx="495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audit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2" name="Rectangle 41"/>
          <p:cNvSpPr>
            <a:spLocks noChangeArrowheads="1"/>
          </p:cNvSpPr>
          <p:nvPr/>
        </p:nvSpPr>
        <p:spPr bwMode="auto">
          <a:xfrm>
            <a:off x="6583363" y="5229225"/>
            <a:ext cx="138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Accreditation 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3" name="Rectangle 42"/>
          <p:cNvSpPr>
            <a:spLocks noChangeArrowheads="1"/>
          </p:cNvSpPr>
          <p:nvPr/>
        </p:nvSpPr>
        <p:spPr bwMode="auto">
          <a:xfrm>
            <a:off x="6983413" y="5516563"/>
            <a:ext cx="520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Body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4" name="Rectangle 43"/>
          <p:cNvSpPr>
            <a:spLocks noChangeArrowheads="1"/>
          </p:cNvSpPr>
          <p:nvPr/>
        </p:nvSpPr>
        <p:spPr bwMode="auto">
          <a:xfrm>
            <a:off x="6172200" y="5219700"/>
            <a:ext cx="2146300" cy="622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5" name="Freeform 44"/>
          <p:cNvSpPr>
            <a:spLocks/>
          </p:cNvSpPr>
          <p:nvPr/>
        </p:nvSpPr>
        <p:spPr bwMode="auto">
          <a:xfrm>
            <a:off x="7200900" y="5080000"/>
            <a:ext cx="76200" cy="114300"/>
          </a:xfrm>
          <a:custGeom>
            <a:avLst/>
            <a:gdLst>
              <a:gd name="T0" fmla="*/ 60483750 w 48"/>
              <a:gd name="T1" fmla="*/ 0 h 72"/>
              <a:gd name="T2" fmla="*/ 120967500 w 48"/>
              <a:gd name="T3" fmla="*/ 0 h 72"/>
              <a:gd name="T4" fmla="*/ 60483750 w 48"/>
              <a:gd name="T5" fmla="*/ 181451250 h 72"/>
              <a:gd name="T6" fmla="*/ 0 w 48"/>
              <a:gd name="T7" fmla="*/ 0 h 72"/>
              <a:gd name="T8" fmla="*/ 60483750 w 48"/>
              <a:gd name="T9" fmla="*/ 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24" y="0"/>
                </a:moveTo>
                <a:lnTo>
                  <a:pt x="48" y="0"/>
                </a:lnTo>
                <a:lnTo>
                  <a:pt x="24" y="72"/>
                </a:lnTo>
                <a:lnTo>
                  <a:pt x="0" y="0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56" name="Line 45"/>
          <p:cNvSpPr>
            <a:spLocks noChangeShapeType="1"/>
          </p:cNvSpPr>
          <p:nvPr/>
        </p:nvSpPr>
        <p:spPr bwMode="auto">
          <a:xfrm>
            <a:off x="7239000" y="4457700"/>
            <a:ext cx="1588" cy="609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57" name="Rectangle 46"/>
          <p:cNvSpPr>
            <a:spLocks noChangeArrowheads="1"/>
          </p:cNvSpPr>
          <p:nvPr/>
        </p:nvSpPr>
        <p:spPr bwMode="auto">
          <a:xfrm>
            <a:off x="7504113" y="457835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certification 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8" name="Rectangle 47"/>
          <p:cNvSpPr>
            <a:spLocks noChangeArrowheads="1"/>
          </p:cNvSpPr>
          <p:nvPr/>
        </p:nvSpPr>
        <p:spPr bwMode="auto">
          <a:xfrm>
            <a:off x="7700963" y="4857750"/>
            <a:ext cx="762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b="0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request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  <p:sp>
        <p:nvSpPr>
          <p:cNvPr id="38959" name="Line 48"/>
          <p:cNvSpPr>
            <a:spLocks noChangeShapeType="1"/>
          </p:cNvSpPr>
          <p:nvPr/>
        </p:nvSpPr>
        <p:spPr bwMode="auto">
          <a:xfrm>
            <a:off x="4953000" y="2400300"/>
            <a:ext cx="1588" cy="50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0" name="Line 49"/>
          <p:cNvSpPr>
            <a:spLocks noChangeShapeType="1"/>
          </p:cNvSpPr>
          <p:nvPr/>
        </p:nvSpPr>
        <p:spPr bwMode="auto">
          <a:xfrm>
            <a:off x="4953000" y="25273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1" name="Line 50"/>
          <p:cNvSpPr>
            <a:spLocks noChangeShapeType="1"/>
          </p:cNvSpPr>
          <p:nvPr/>
        </p:nvSpPr>
        <p:spPr bwMode="auto">
          <a:xfrm>
            <a:off x="4953000" y="27051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2" name="Line 51"/>
          <p:cNvSpPr>
            <a:spLocks noChangeShapeType="1"/>
          </p:cNvSpPr>
          <p:nvPr/>
        </p:nvSpPr>
        <p:spPr bwMode="auto">
          <a:xfrm>
            <a:off x="4953000" y="28829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3" name="Line 52"/>
          <p:cNvSpPr>
            <a:spLocks noChangeShapeType="1"/>
          </p:cNvSpPr>
          <p:nvPr/>
        </p:nvSpPr>
        <p:spPr bwMode="auto">
          <a:xfrm>
            <a:off x="4953000" y="30480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4" name="Line 53"/>
          <p:cNvSpPr>
            <a:spLocks noChangeShapeType="1"/>
          </p:cNvSpPr>
          <p:nvPr/>
        </p:nvSpPr>
        <p:spPr bwMode="auto">
          <a:xfrm>
            <a:off x="4953000" y="32258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5" name="Line 54"/>
          <p:cNvSpPr>
            <a:spLocks noChangeShapeType="1"/>
          </p:cNvSpPr>
          <p:nvPr/>
        </p:nvSpPr>
        <p:spPr bwMode="auto">
          <a:xfrm>
            <a:off x="4953000" y="34036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6" name="Line 55"/>
          <p:cNvSpPr>
            <a:spLocks noChangeShapeType="1"/>
          </p:cNvSpPr>
          <p:nvPr/>
        </p:nvSpPr>
        <p:spPr bwMode="auto">
          <a:xfrm>
            <a:off x="4953000" y="35687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7" name="Line 56"/>
          <p:cNvSpPr>
            <a:spLocks noChangeShapeType="1"/>
          </p:cNvSpPr>
          <p:nvPr/>
        </p:nvSpPr>
        <p:spPr bwMode="auto">
          <a:xfrm>
            <a:off x="4953000" y="37465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8" name="Line 57"/>
          <p:cNvSpPr>
            <a:spLocks noChangeShapeType="1"/>
          </p:cNvSpPr>
          <p:nvPr/>
        </p:nvSpPr>
        <p:spPr bwMode="auto">
          <a:xfrm>
            <a:off x="4953000" y="39243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69" name="Line 58"/>
          <p:cNvSpPr>
            <a:spLocks noChangeShapeType="1"/>
          </p:cNvSpPr>
          <p:nvPr/>
        </p:nvSpPr>
        <p:spPr bwMode="auto">
          <a:xfrm>
            <a:off x="4953000" y="40894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0" name="Line 59"/>
          <p:cNvSpPr>
            <a:spLocks noChangeShapeType="1"/>
          </p:cNvSpPr>
          <p:nvPr/>
        </p:nvSpPr>
        <p:spPr bwMode="auto">
          <a:xfrm>
            <a:off x="4953000" y="42672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1" name="Line 60"/>
          <p:cNvSpPr>
            <a:spLocks noChangeShapeType="1"/>
          </p:cNvSpPr>
          <p:nvPr/>
        </p:nvSpPr>
        <p:spPr bwMode="auto">
          <a:xfrm>
            <a:off x="4953000" y="44450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2" name="Line 61"/>
          <p:cNvSpPr>
            <a:spLocks noChangeShapeType="1"/>
          </p:cNvSpPr>
          <p:nvPr/>
        </p:nvSpPr>
        <p:spPr bwMode="auto">
          <a:xfrm>
            <a:off x="4953000" y="46228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3" name="Line 62"/>
          <p:cNvSpPr>
            <a:spLocks noChangeShapeType="1"/>
          </p:cNvSpPr>
          <p:nvPr/>
        </p:nvSpPr>
        <p:spPr bwMode="auto">
          <a:xfrm>
            <a:off x="4953000" y="47879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4" name="Line 63"/>
          <p:cNvSpPr>
            <a:spLocks noChangeShapeType="1"/>
          </p:cNvSpPr>
          <p:nvPr/>
        </p:nvSpPr>
        <p:spPr bwMode="auto">
          <a:xfrm>
            <a:off x="4953000" y="49657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5" name="Line 64"/>
          <p:cNvSpPr>
            <a:spLocks noChangeShapeType="1"/>
          </p:cNvSpPr>
          <p:nvPr/>
        </p:nvSpPr>
        <p:spPr bwMode="auto">
          <a:xfrm>
            <a:off x="4953000" y="51435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6" name="Line 65"/>
          <p:cNvSpPr>
            <a:spLocks noChangeShapeType="1"/>
          </p:cNvSpPr>
          <p:nvPr/>
        </p:nvSpPr>
        <p:spPr bwMode="auto">
          <a:xfrm>
            <a:off x="4953000" y="5308600"/>
            <a:ext cx="1588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7" name="Line 66"/>
          <p:cNvSpPr>
            <a:spLocks noChangeShapeType="1"/>
          </p:cNvSpPr>
          <p:nvPr/>
        </p:nvSpPr>
        <p:spPr bwMode="auto">
          <a:xfrm>
            <a:off x="4953000" y="54864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8" name="Line 67"/>
          <p:cNvSpPr>
            <a:spLocks noChangeShapeType="1"/>
          </p:cNvSpPr>
          <p:nvPr/>
        </p:nvSpPr>
        <p:spPr bwMode="auto">
          <a:xfrm>
            <a:off x="4953000" y="56642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79" name="Line 68"/>
          <p:cNvSpPr>
            <a:spLocks noChangeShapeType="1"/>
          </p:cNvSpPr>
          <p:nvPr/>
        </p:nvSpPr>
        <p:spPr bwMode="auto">
          <a:xfrm>
            <a:off x="4953000" y="5842000"/>
            <a:ext cx="1588" cy="88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80" name="Line 69"/>
          <p:cNvSpPr>
            <a:spLocks noChangeShapeType="1"/>
          </p:cNvSpPr>
          <p:nvPr/>
        </p:nvSpPr>
        <p:spPr bwMode="auto">
          <a:xfrm>
            <a:off x="4953000" y="6007100"/>
            <a:ext cx="1588" cy="50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8981" name="Rectangle 70"/>
          <p:cNvSpPr>
            <a:spLocks noChangeArrowheads="1"/>
          </p:cNvSpPr>
          <p:nvPr/>
        </p:nvSpPr>
        <p:spPr bwMode="auto">
          <a:xfrm>
            <a:off x="6615113" y="2368550"/>
            <a:ext cx="1333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n-US" i="1">
                <a:solidFill>
                  <a:schemeClr val="tx1"/>
                </a:solidFill>
                <a:latin typeface="Helvetica" pitchFamily="34" charset="0"/>
                <a:ea typeface="ＭＳ Ｐゴシック" pitchFamily="34" charset="-128"/>
              </a:rPr>
              <a:t>Certification</a:t>
            </a:r>
            <a:endParaRPr lang="en-US" sz="2400" b="0">
              <a:solidFill>
                <a:schemeClr val="tx1"/>
              </a:solidFill>
              <a:latin typeface="Helvetica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31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Qualitätsplan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 </a:t>
            </a:r>
            <a:r>
              <a:rPr lang="de-DE" u="sng" dirty="0"/>
              <a:t>Qualitätsplan</a:t>
            </a:r>
            <a:r>
              <a:rPr lang="de-DE" dirty="0"/>
              <a:t> sollte:</a:t>
            </a:r>
          </a:p>
          <a:p>
            <a:r>
              <a:rPr lang="de-DE" dirty="0"/>
              <a:t>Die gewünschten Produkteigenschaften festlegen und wie diese gemessen werden können</a:t>
            </a:r>
          </a:p>
          <a:p>
            <a:r>
              <a:rPr lang="de-DE" dirty="0"/>
              <a:t>Die Qualität des Überprüfungsprozesses definieren</a:t>
            </a:r>
          </a:p>
          <a:p>
            <a:pPr lvl="1"/>
            <a:r>
              <a:rPr lang="de-DE" dirty="0"/>
              <a:t>D.h., die Kontrollen, die die Qualität sicherstellen</a:t>
            </a:r>
          </a:p>
          <a:p>
            <a:r>
              <a:rPr lang="de-DE" dirty="0"/>
              <a:t>Die Standards festlegen, welche angewendet werden</a:t>
            </a:r>
          </a:p>
          <a:p>
            <a:endParaRPr lang="de-DE" dirty="0"/>
          </a:p>
          <a:p>
            <a:r>
              <a:rPr lang="de-DE" dirty="0"/>
              <a:t>Qualitätsmanagement sollte vom Projektmanagement separiert werden, um Unabhängigkeit zu gewährleisten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84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Reviews</a:t>
            </a:r>
          </a:p>
          <a:p>
            <a:pPr lvl="1" indent="-342900"/>
            <a:r>
              <a:rPr lang="de-DE" i="1" dirty="0">
                <a:solidFill>
                  <a:srgbClr val="C00000"/>
                </a:solidFill>
              </a:rPr>
              <a:t>Inspektionen</a:t>
            </a:r>
            <a:r>
              <a:rPr lang="de-DE" dirty="0"/>
              <a:t> für Fehlerbehebung</a:t>
            </a:r>
          </a:p>
          <a:p>
            <a:pPr lvl="1" indent="-342900"/>
            <a:r>
              <a:rPr lang="de-DE" i="1" dirty="0">
                <a:solidFill>
                  <a:srgbClr val="C00000"/>
                </a:solidFill>
              </a:rPr>
              <a:t>Fortschrittserhebung</a:t>
            </a:r>
          </a:p>
          <a:p>
            <a:pPr lvl="1" indent="-342900"/>
            <a:r>
              <a:rPr lang="de-DE" i="1" dirty="0">
                <a:solidFill>
                  <a:srgbClr val="C00000"/>
                </a:solidFill>
              </a:rPr>
              <a:t>Qualitätsreviews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Automatisierte Kontrollen</a:t>
            </a:r>
          </a:p>
          <a:p>
            <a:pPr marL="914400" lvl="1" indent="-514350"/>
            <a:r>
              <a:rPr lang="de-DE" i="1" dirty="0">
                <a:solidFill>
                  <a:srgbClr val="C00000"/>
                </a:solidFill>
              </a:rPr>
              <a:t>Messen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Softwareattribute und vergleichen sie gegen Standards (z.B. Fehlerrate, </a:t>
            </a:r>
            <a:r>
              <a:rPr lang="de-DE" dirty="0" err="1"/>
              <a:t>Cohesion</a:t>
            </a:r>
            <a:r>
              <a:rPr lang="de-DE" dirty="0"/>
              <a:t>, etc.)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6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von Qualitätsreviews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u="sng" dirty="0"/>
              <a:t>Qualitätsreview</a:t>
            </a:r>
            <a:r>
              <a:rPr lang="de-DE" dirty="0"/>
              <a:t> wird durch eine </a:t>
            </a:r>
            <a:r>
              <a:rPr lang="de-DE" i="1" dirty="0">
                <a:solidFill>
                  <a:srgbClr val="C00000"/>
                </a:solidFill>
              </a:rPr>
              <a:t>Gruppe</a:t>
            </a:r>
            <a:r>
              <a:rPr lang="de-DE" dirty="0"/>
              <a:t> von Menschen durchgeführt, die </a:t>
            </a:r>
            <a:r>
              <a:rPr lang="de-DE" i="1" dirty="0">
                <a:solidFill>
                  <a:srgbClr val="C00000"/>
                </a:solidFill>
              </a:rPr>
              <a:t>jeden Teil des Softwaresystems </a:t>
            </a:r>
            <a:r>
              <a:rPr lang="de-DE" dirty="0"/>
              <a:t>und deren </a:t>
            </a:r>
            <a:r>
              <a:rPr lang="de-DE" i="1" dirty="0">
                <a:solidFill>
                  <a:srgbClr val="C00000"/>
                </a:solidFill>
              </a:rPr>
              <a:t>Dokumentation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begutachten</a:t>
            </a:r>
          </a:p>
          <a:p>
            <a:endParaRPr lang="de-DE" dirty="0"/>
          </a:p>
          <a:p>
            <a:r>
              <a:rPr lang="de-DE" dirty="0"/>
              <a:t>Reviews sollten </a:t>
            </a:r>
            <a:r>
              <a:rPr lang="de-DE" i="1" dirty="0">
                <a:solidFill>
                  <a:srgbClr val="C00000"/>
                </a:solidFill>
              </a:rPr>
              <a:t>aufgezeichnet</a:t>
            </a:r>
            <a:r>
              <a:rPr lang="de-DE" dirty="0"/>
              <a:t> und </a:t>
            </a:r>
            <a:r>
              <a:rPr lang="de-DE" i="1" dirty="0">
                <a:solidFill>
                  <a:srgbClr val="C00000"/>
                </a:solidFill>
              </a:rPr>
              <a:t>verwaltet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werden</a:t>
            </a:r>
          </a:p>
          <a:p>
            <a:pPr lvl="1"/>
            <a:r>
              <a:rPr lang="de-DE" dirty="0"/>
              <a:t>Somit kann Fortschritt überprüft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9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 dirty="0" err="1"/>
              <a:t>Typen</a:t>
            </a:r>
            <a:r>
              <a:rPr lang="en-US" dirty="0"/>
              <a:t> von </a:t>
            </a:r>
            <a:r>
              <a:rPr lang="en-US" dirty="0" err="1"/>
              <a:t>Qualitätsreviews</a:t>
            </a:r>
            <a:r>
              <a:rPr lang="en-US" dirty="0"/>
              <a:t> …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604182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97125"/>
              </p:ext>
            </p:extLst>
          </p:nvPr>
        </p:nvGraphicFramePr>
        <p:xfrm>
          <a:off x="323850" y="1844675"/>
          <a:ext cx="8451850" cy="4781233"/>
        </p:xfrm>
        <a:graphic>
          <a:graphicData uri="http://schemas.openxmlformats.org/drawingml/2006/table">
            <a:tbl>
              <a:tblPr/>
              <a:tblGrid>
                <a:gridCol w="339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Review-</a:t>
                      </a: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Typ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Zweck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Formale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technische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Reviews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bzw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Design-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oder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Programminspektionen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2088" marR="0" lvl="0" indent="-1920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Getrieben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durch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Checkliste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Erkennt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detailiert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Fehler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in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jedwedem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Produkt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Erkennt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Diskrepanz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zw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Anforderung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und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Produkt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Prüft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Standards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eingehalten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werden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Progress reviews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2088" marR="0" lvl="0" indent="-1920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Getrieben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durch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Budgets,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Pläne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und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zeitl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010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Anforderungen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Prüft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Projekt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nach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Plan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läuft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Erforder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präzise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Meilensteine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Prozess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 und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Produktreview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50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Guidelines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Review das </a:t>
            </a:r>
            <a:r>
              <a:rPr lang="de-DE" i="1" dirty="0">
                <a:solidFill>
                  <a:srgbClr val="C00000"/>
                </a:solidFill>
              </a:rPr>
              <a:t>Produkt</a:t>
            </a:r>
            <a:r>
              <a:rPr lang="de-DE" dirty="0"/>
              <a:t>, nicht den Produzenten (Entwickler)</a:t>
            </a:r>
          </a:p>
          <a:p>
            <a:r>
              <a:rPr lang="de-DE" dirty="0"/>
              <a:t>Lege eine </a:t>
            </a:r>
            <a:r>
              <a:rPr lang="de-DE" i="1" dirty="0">
                <a:solidFill>
                  <a:srgbClr val="C00000"/>
                </a:solidFill>
              </a:rPr>
              <a:t>Agenda</a:t>
            </a:r>
            <a:r>
              <a:rPr lang="de-DE" dirty="0"/>
              <a:t> fest und halte dich daran</a:t>
            </a:r>
          </a:p>
          <a:p>
            <a:r>
              <a:rPr lang="de-DE" i="1" dirty="0">
                <a:solidFill>
                  <a:srgbClr val="C00000"/>
                </a:solidFill>
              </a:rPr>
              <a:t>Begrenze Debatten </a:t>
            </a:r>
            <a:r>
              <a:rPr lang="de-DE" dirty="0"/>
              <a:t>und Widerlegungen</a:t>
            </a:r>
          </a:p>
          <a:p>
            <a:r>
              <a:rPr lang="de-DE" i="1" dirty="0">
                <a:solidFill>
                  <a:srgbClr val="C00000"/>
                </a:solidFill>
              </a:rPr>
              <a:t>Identifiziere Problemgebiete</a:t>
            </a:r>
            <a:r>
              <a:rPr lang="de-DE" dirty="0"/>
              <a:t>, aber versuche nicht jedwedes Problem zu lösen</a:t>
            </a:r>
          </a:p>
          <a:p>
            <a:r>
              <a:rPr lang="de-DE" dirty="0"/>
              <a:t>Verwende </a:t>
            </a:r>
            <a:r>
              <a:rPr lang="de-DE" i="1" dirty="0">
                <a:solidFill>
                  <a:srgbClr val="C00000"/>
                </a:solidFill>
              </a:rPr>
              <a:t>geschriebene Notizen</a:t>
            </a:r>
          </a:p>
          <a:p>
            <a:r>
              <a:rPr lang="de-DE" i="1" dirty="0">
                <a:solidFill>
                  <a:srgbClr val="C00000"/>
                </a:solidFill>
              </a:rPr>
              <a:t>Begrenze die Anzahl von Teilnehmern</a:t>
            </a:r>
            <a:r>
              <a:rPr lang="de-DE" dirty="0"/>
              <a:t> und verlange eine Vorbereitung</a:t>
            </a:r>
          </a:p>
          <a:p>
            <a:r>
              <a:rPr lang="de-DE" dirty="0"/>
              <a:t>Entwickle eine </a:t>
            </a:r>
            <a:r>
              <a:rPr lang="de-DE" i="1" dirty="0">
                <a:solidFill>
                  <a:srgbClr val="C00000"/>
                </a:solidFill>
              </a:rPr>
              <a:t>Checkliste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für jedes Produkt, welches begutachtet wird</a:t>
            </a:r>
          </a:p>
          <a:p>
            <a:r>
              <a:rPr lang="de-DE" i="1" dirty="0">
                <a:solidFill>
                  <a:srgbClr val="C00000"/>
                </a:solidFill>
              </a:rPr>
              <a:t>Weise Ressourcen </a:t>
            </a:r>
            <a:r>
              <a:rPr lang="de-DE" dirty="0"/>
              <a:t>und Zeit für Reviews zu</a:t>
            </a:r>
          </a:p>
          <a:p>
            <a:r>
              <a:rPr lang="de-DE" dirty="0"/>
              <a:t>Veranstalte sinnvolles </a:t>
            </a:r>
            <a:r>
              <a:rPr lang="de-DE" i="1" dirty="0">
                <a:solidFill>
                  <a:srgbClr val="C00000"/>
                </a:solidFill>
              </a:rPr>
              <a:t>Training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für alle </a:t>
            </a:r>
            <a:r>
              <a:rPr lang="de-DE" dirty="0" err="1"/>
              <a:t>Reviewer</a:t>
            </a:r>
            <a:endParaRPr lang="de-DE" dirty="0"/>
          </a:p>
          <a:p>
            <a:r>
              <a:rPr lang="de-DE" i="1" dirty="0">
                <a:solidFill>
                  <a:srgbClr val="C00000"/>
                </a:solidFill>
              </a:rPr>
              <a:t>Begutachte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deine eigenen ersten Reviews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2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/>
              <a:t>Sample Review Checklists (I)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 b="1" i="1"/>
              <a:t>Software Project Planning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Is software scope unambiguously defined and bounded?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resources adequate for scope?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Have risks in all important categories been defined?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tasks properly defined and sequenced?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Is the basis for cost estimation reasonable?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Have historical productivity and quality data been used?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Is the schedule consistent?				</a:t>
            </a:r>
          </a:p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/>
              <a:t>...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508104" y="5661248"/>
            <a:ext cx="3563888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Wird nicht in Vorlesung besprochen, sondern dient der Dokumentation und Vorbereitung</a:t>
            </a:r>
          </a:p>
        </p:txBody>
      </p:sp>
    </p:spTree>
    <p:extLst>
      <p:ext uri="{BB962C8B-B14F-4D97-AF65-F5344CB8AC3E}">
        <p14:creationId xmlns:p14="http://schemas.microsoft.com/office/powerpoint/2010/main" val="171527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/>
              <a:t>Sample Review Checklists (II)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 b="1" i="1"/>
              <a:t>Requirements Analysis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Is information domain analysis complete, consistent and accurate?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Does the data model properly reflect data objects, attributes and relationships?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all requirements traceable to system level?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Has prototyping been conducted for the user/customer?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requirements consistent with schedule, resources and budget?</a:t>
            </a:r>
          </a:p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/>
              <a:t>...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08104" y="5661248"/>
            <a:ext cx="3563888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Wird nicht in Vorlesung besprochen, sondern dient der Dokumentation und Vorbereitung</a:t>
            </a:r>
          </a:p>
        </p:txBody>
      </p:sp>
    </p:spTree>
    <p:extLst>
      <p:ext uri="{BB962C8B-B14F-4D97-AF65-F5344CB8AC3E}">
        <p14:creationId xmlns:p14="http://schemas.microsoft.com/office/powerpoint/2010/main" val="3922800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/>
              <a:t>Sample Review Checklists (III)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 b="1" i="1"/>
              <a:t>Design</a:t>
            </a:r>
            <a:endParaRPr lang="en-US" sz="2000"/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Has modularity been achieved?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interfaces defined for modules and external system elements?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the data structures consistent with the information domain?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the data structures consistent with the requirements?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Has maintainability been considered?</a:t>
            </a:r>
          </a:p>
          <a:p>
            <a:pPr marL="533400" indent="-533400" defTabSz="914400" eaLnBrk="1" hangingPunct="1">
              <a:buFont typeface="Monotype Sorts" charset="2"/>
              <a:buNone/>
            </a:pPr>
            <a:endParaRPr lang="en-US" sz="2000"/>
          </a:p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/>
              <a:t>...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08104" y="5661248"/>
            <a:ext cx="3563888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Wird nicht in Vorlesung besprochen, sondern dient der Dokumentation und Vorbereitung</a:t>
            </a:r>
          </a:p>
        </p:txBody>
      </p:sp>
    </p:spTree>
    <p:extLst>
      <p:ext uri="{BB962C8B-B14F-4D97-AF65-F5344CB8AC3E}">
        <p14:creationId xmlns:p14="http://schemas.microsoft.com/office/powerpoint/2010/main" val="221617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/>
              <a:t>Sample Review Checklists (IV)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 b="1" i="1"/>
              <a:t>Code</a:t>
            </a:r>
            <a:endParaRPr lang="en-US" sz="2000"/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Does the code reflect the design documentation?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Has proper use of language conventions been made?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Have coding standards been observed?</a:t>
            </a:r>
          </a:p>
          <a:p>
            <a:pPr marL="533400" indent="-533400" defTabSz="914400" eaLnBrk="1" hangingPunct="1">
              <a:buFontTx/>
              <a:buAutoNum type="arabicPeriod"/>
            </a:pPr>
            <a:r>
              <a:rPr lang="en-US" sz="2000"/>
              <a:t>Are there incorrect or ambiguous comments?</a:t>
            </a:r>
          </a:p>
          <a:p>
            <a:pPr marL="533400" indent="-533400" defTabSz="914400" eaLnBrk="1" hangingPunct="1">
              <a:buFontTx/>
              <a:buAutoNum type="arabicPeriod"/>
            </a:pPr>
            <a:endParaRPr lang="en-US" sz="2000"/>
          </a:p>
          <a:p>
            <a:pPr marL="533400" indent="-533400" defTabSz="914400" eaLnBrk="1" hangingPunct="1">
              <a:buFont typeface="Monotype Sorts" charset="2"/>
              <a:buNone/>
            </a:pPr>
            <a:r>
              <a:rPr lang="en-US" sz="2000"/>
              <a:t>...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08104" y="5661248"/>
            <a:ext cx="3563888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Wird nicht in Vorlesung besprochen, sondern dient der Dokumentation und Vorbereitung</a:t>
            </a:r>
          </a:p>
        </p:txBody>
      </p:sp>
    </p:spTree>
    <p:extLst>
      <p:ext uri="{BB962C8B-B14F-4D97-AF65-F5344CB8AC3E}">
        <p14:creationId xmlns:p14="http://schemas.microsoft.com/office/powerpoint/2010/main" val="352659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Qualität von Software bewerten können</a:t>
            </a:r>
          </a:p>
          <a:p>
            <a:r>
              <a:rPr lang="de-DE"/>
              <a:t>Qualität auf Quelltextebene verbessern können</a:t>
            </a:r>
          </a:p>
          <a:p>
            <a:r>
              <a:rPr lang="de-DE"/>
              <a:t>Rolle von Wartung im Softwarelebenszyklus verstehen</a:t>
            </a:r>
          </a:p>
          <a:p>
            <a:endParaRPr lang="de-DE"/>
          </a:p>
          <a:p>
            <a:r>
              <a:rPr lang="de-DE"/>
              <a:t>2. Teil der Vorlesung: Software Evolution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 eaLnBrk="1" hangingPunct="1"/>
            <a:r>
              <a:rPr lang="en-US"/>
              <a:t>Sample Review Checklists (V)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533400" indent="-533400" defTabSz="914400" eaLnBrk="1" hangingPunct="1">
              <a:lnSpc>
                <a:spcPct val="90000"/>
              </a:lnSpc>
              <a:buFont typeface="Monotype Sorts" charset="2"/>
              <a:buNone/>
            </a:pPr>
            <a:r>
              <a:rPr lang="en-US" sz="2000" b="1" i="1"/>
              <a:t>Testing</a:t>
            </a:r>
            <a:endParaRPr lang="en-US" sz="2000"/>
          </a:p>
          <a:p>
            <a:pPr marL="533400" indent="-533400" defTabSz="914400" eaLnBrk="1" hangingPunct="1">
              <a:lnSpc>
                <a:spcPct val="90000"/>
              </a:lnSpc>
              <a:buFont typeface="Times" pitchFamily="18" charset="0"/>
              <a:buAutoNum type="arabicPeriod"/>
            </a:pPr>
            <a:r>
              <a:rPr lang="en-US" sz="2000"/>
              <a:t>Have test resources and tools been identified and acquired?</a:t>
            </a:r>
          </a:p>
          <a:p>
            <a:pPr marL="533400" indent="-533400" defTabSz="914400" eaLnBrk="1" hangingPunct="1">
              <a:lnSpc>
                <a:spcPct val="90000"/>
              </a:lnSpc>
              <a:buFont typeface="Times" pitchFamily="18" charset="0"/>
              <a:buAutoNum type="arabicPeriod"/>
            </a:pPr>
            <a:r>
              <a:rPr lang="en-US" sz="2000"/>
              <a:t>Have both white and black box tests been specified?</a:t>
            </a:r>
          </a:p>
          <a:p>
            <a:pPr marL="533400" indent="-533400" defTabSz="914400" eaLnBrk="1" hangingPunct="1">
              <a:lnSpc>
                <a:spcPct val="90000"/>
              </a:lnSpc>
              <a:buFont typeface="Times" pitchFamily="18" charset="0"/>
              <a:buAutoNum type="arabicPeriod"/>
            </a:pPr>
            <a:r>
              <a:rPr lang="en-US" sz="2000"/>
              <a:t>Have all the independent logic paths been tested?</a:t>
            </a:r>
          </a:p>
          <a:p>
            <a:pPr marL="533400" indent="-533400" defTabSz="914400" eaLnBrk="1" hangingPunct="1">
              <a:lnSpc>
                <a:spcPct val="90000"/>
              </a:lnSpc>
              <a:buFont typeface="Times" pitchFamily="18" charset="0"/>
              <a:buAutoNum type="arabicPeriod"/>
            </a:pPr>
            <a:r>
              <a:rPr lang="en-US" sz="2000"/>
              <a:t>Have test cases been identified and listed with expected results?</a:t>
            </a:r>
          </a:p>
          <a:p>
            <a:pPr marL="533400" indent="-533400" defTabSz="914400" eaLnBrk="1" hangingPunct="1">
              <a:lnSpc>
                <a:spcPct val="90000"/>
              </a:lnSpc>
              <a:buFont typeface="Times" pitchFamily="18" charset="0"/>
              <a:buAutoNum type="arabicPeriod"/>
            </a:pPr>
            <a:r>
              <a:rPr lang="en-US" sz="2000"/>
              <a:t>Are timing and performance to be tested?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08104" y="5661248"/>
            <a:ext cx="3563888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Wird nicht in Vorlesung besprochen, sondern dient der Dokumentation und Vorbereitung</a:t>
            </a:r>
          </a:p>
        </p:txBody>
      </p:sp>
    </p:spTree>
    <p:extLst>
      <p:ext uri="{BB962C8B-B14F-4D97-AF65-F5344CB8AC3E}">
        <p14:creationId xmlns:p14="http://schemas.microsoft.com/office/powerpoint/2010/main" val="1850699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Kommentare, die während einer Begutachtung gemacht wurden, sind </a:t>
            </a:r>
            <a:r>
              <a:rPr lang="de-DE" sz="2400" i="1" dirty="0">
                <a:solidFill>
                  <a:srgbClr val="C00000"/>
                </a:solidFill>
              </a:rPr>
              <a:t>vertraulich</a:t>
            </a:r>
            <a:r>
              <a:rPr lang="de-DE" sz="2400" dirty="0"/>
              <a:t>.</a:t>
            </a:r>
          </a:p>
          <a:p>
            <a:r>
              <a:rPr lang="de-DE" sz="2400" b="1" dirty="0"/>
              <a:t>Keine Aktion</a:t>
            </a:r>
          </a:p>
          <a:p>
            <a:pPr lvl="1"/>
            <a:r>
              <a:rPr lang="de-DE" sz="2000" dirty="0"/>
              <a:t>Keine Änderung an der Software oder Dokumentation erforderlich</a:t>
            </a:r>
          </a:p>
          <a:p>
            <a:r>
              <a:rPr lang="de-DE" sz="2400" b="1" dirty="0"/>
              <a:t>Reparatur bevorzugt</a:t>
            </a:r>
          </a:p>
          <a:p>
            <a:pPr lvl="1"/>
            <a:r>
              <a:rPr lang="de-DE" sz="2000" dirty="0"/>
              <a:t>Designer oder Programmierer sollten identifizierten Fehler korrigieren</a:t>
            </a:r>
          </a:p>
          <a:p>
            <a:r>
              <a:rPr lang="de-DE" sz="2400" b="1" dirty="0"/>
              <a:t>Überdenken des gesamten Designs</a:t>
            </a:r>
          </a:p>
          <a:p>
            <a:pPr lvl="1"/>
            <a:r>
              <a:rPr lang="de-DE" sz="2000" dirty="0"/>
              <a:t>Das identifizierte Problem betrifft andere Teile des Systems und des Designs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59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447686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Wartung</a:t>
            </a:r>
          </a:p>
          <a:p>
            <a:r>
              <a:rPr lang="de-DE" sz="4800" dirty="0">
                <a:solidFill>
                  <a:prstClr val="white"/>
                </a:solidFill>
              </a:rPr>
              <a:t>	-- </a:t>
            </a:r>
            <a:r>
              <a:rPr lang="de-DE" sz="4800" dirty="0" err="1">
                <a:solidFill>
                  <a:prstClr val="white"/>
                </a:solidFill>
              </a:rPr>
              <a:t>Refactoring</a:t>
            </a:r>
            <a:endParaRPr lang="de-DE" sz="4800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://wartung.leipziger-immobilienmarkt.de/wartu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861048"/>
            <a:ext cx="4320480" cy="21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4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 Änderung, die nach Release an der Software durchgeführt wird</a:t>
            </a:r>
          </a:p>
          <a:p>
            <a:r>
              <a:rPr lang="de-DE" dirty="0"/>
              <a:t>Korrigierend: Fehler beheben</a:t>
            </a:r>
          </a:p>
          <a:p>
            <a:r>
              <a:rPr lang="de-DE" dirty="0"/>
              <a:t>Perfektionierend: Anpassung an ändernde Anforderungen</a:t>
            </a:r>
          </a:p>
          <a:p>
            <a:r>
              <a:rPr lang="de-DE" dirty="0"/>
              <a:t>Adaptiv: Anpassung an neue Plattformen</a:t>
            </a:r>
          </a:p>
          <a:p>
            <a:r>
              <a:rPr lang="de-DE" dirty="0"/>
              <a:t>Präventiv: Vermeidung von potentiellen Problemen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Wartungskosten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5127476"/>
          </a:xfrm>
        </p:spPr>
        <p:txBody>
          <a:bodyPr>
            <a:normAutofit/>
          </a:bodyPr>
          <a:lstStyle/>
          <a:p>
            <a:r>
              <a:rPr lang="en-US" sz="2400" dirty="0" err="1"/>
              <a:t>Bis</a:t>
            </a:r>
            <a:r>
              <a:rPr lang="en-US" sz="2400" dirty="0"/>
              <a:t> </a:t>
            </a:r>
            <a:r>
              <a:rPr lang="en-US" sz="2400" dirty="0" err="1"/>
              <a:t>zu</a:t>
            </a:r>
            <a:r>
              <a:rPr lang="en-US" sz="2400" dirty="0"/>
              <a:t> 80% der </a:t>
            </a:r>
            <a:r>
              <a:rPr lang="en-US" sz="2400" dirty="0" err="1"/>
              <a:t>Kosten</a:t>
            </a:r>
            <a:r>
              <a:rPr lang="en-US" sz="2400" dirty="0"/>
              <a:t> </a:t>
            </a:r>
            <a:r>
              <a:rPr lang="en-US" sz="2400" dirty="0" err="1"/>
              <a:t>für</a:t>
            </a:r>
            <a:r>
              <a:rPr lang="en-US" sz="2400" dirty="0"/>
              <a:t> </a:t>
            </a:r>
            <a:r>
              <a:rPr lang="en-US" sz="2400" dirty="0" err="1"/>
              <a:t>Softwareentwicklung</a:t>
            </a:r>
            <a:endParaRPr lang="en-US" sz="2400" dirty="0"/>
          </a:p>
          <a:p>
            <a:r>
              <a:rPr lang="de-DE" sz="2400" dirty="0"/>
              <a:t>Wartungsprogrammierer verbringen die meiste Zeit mit dem Verstehen von Quelltext (bis zu 60%)</a:t>
            </a:r>
            <a:endParaRPr lang="en-US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graphicFrame>
        <p:nvGraphicFramePr>
          <p:cNvPr id="6" name="Diagramm 5"/>
          <p:cNvGraphicFramePr/>
          <p:nvPr/>
        </p:nvGraphicFramePr>
        <p:xfrm>
          <a:off x="4786314" y="1643050"/>
          <a:ext cx="5357850" cy="371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hteck 8"/>
          <p:cNvSpPr/>
          <p:nvPr/>
        </p:nvSpPr>
        <p:spPr>
          <a:xfrm>
            <a:off x="4320539" y="5375057"/>
            <a:ext cx="43773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http://swreflections.blogspot.de/2011/04/lientz-and-swanson-on-software.html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Antipatterns und Code </a:t>
            </a:r>
            <a:r>
              <a:rPr lang="de-DE" dirty="0" err="1"/>
              <a:t>Smells</a:t>
            </a:r>
            <a:r>
              <a:rPr lang="de-DE" dirty="0"/>
              <a:t> beheben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Refactorings</a:t>
            </a:r>
            <a:r>
              <a:rPr lang="de-DE" dirty="0"/>
              <a:t>, um systematisch Codes </a:t>
            </a:r>
            <a:r>
              <a:rPr lang="de-DE" dirty="0" err="1"/>
              <a:t>Smells</a:t>
            </a:r>
            <a:r>
              <a:rPr lang="de-DE" dirty="0"/>
              <a:t> und Antipatterns zu beseitigen</a:t>
            </a:r>
          </a:p>
          <a:p>
            <a:r>
              <a:rPr lang="de-DE" dirty="0"/>
              <a:t>Duplizierter Quelltext (in zwei Methoden):</a:t>
            </a:r>
          </a:p>
          <a:p>
            <a:pPr lvl="1"/>
            <a:r>
              <a:rPr lang="de-DE" dirty="0"/>
              <a:t>Private Hilfsmethode</a:t>
            </a:r>
          </a:p>
          <a:p>
            <a:pPr lvl="1"/>
            <a:r>
              <a:rPr lang="de-DE" dirty="0" err="1"/>
              <a:t>Eclipse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Duplizier Quelltext (in zwei Klassen):</a:t>
            </a:r>
          </a:p>
          <a:p>
            <a:pPr lvl="1"/>
            <a:r>
              <a:rPr lang="de-DE" dirty="0"/>
              <a:t>In Elternklasse verschieben</a:t>
            </a:r>
          </a:p>
          <a:p>
            <a:pPr lvl="1"/>
            <a:r>
              <a:rPr lang="de-DE" dirty="0"/>
              <a:t>Template Design Pattern für verschiedene Aufgaben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Antipatterns und Code </a:t>
            </a:r>
            <a:r>
              <a:rPr lang="de-DE" dirty="0" err="1"/>
              <a:t>Smells</a:t>
            </a:r>
            <a:r>
              <a:rPr lang="de-DE" dirty="0"/>
              <a:t> beheben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Lange Methode ist Zeichen dafür, wenn man</a:t>
            </a:r>
          </a:p>
          <a:p>
            <a:pPr lvl="1"/>
            <a:r>
              <a:rPr lang="de-DE" dirty="0"/>
              <a:t>Zu viele Dinge auf einmal machen möchte</a:t>
            </a:r>
          </a:p>
          <a:p>
            <a:pPr lvl="1"/>
            <a:r>
              <a:rPr lang="de-DE" dirty="0"/>
              <a:t>Nicht genug über Abstraktionen und Grenzen nachgedacht hat</a:t>
            </a:r>
          </a:p>
          <a:p>
            <a:endParaRPr lang="de-DE" dirty="0"/>
          </a:p>
          <a:p>
            <a:r>
              <a:rPr lang="de-DE" dirty="0" err="1"/>
              <a:t>Fowler’s</a:t>
            </a:r>
            <a:r>
              <a:rPr lang="de-DE" dirty="0"/>
              <a:t> Heuristik:</a:t>
            </a:r>
          </a:p>
          <a:p>
            <a:pPr lvl="1"/>
            <a:r>
              <a:rPr lang="de-DE" dirty="0"/>
              <a:t>Bei Kommentar neue Methode beginnen</a:t>
            </a:r>
          </a:p>
          <a:p>
            <a:pPr lvl="1"/>
            <a:r>
              <a:rPr lang="de-DE" dirty="0"/>
              <a:t>Kommentar deutet an:</a:t>
            </a:r>
          </a:p>
          <a:p>
            <a:pPr lvl="2"/>
            <a:r>
              <a:rPr lang="de-DE" dirty="0"/>
              <a:t>Nächster großer Schritt</a:t>
            </a:r>
          </a:p>
          <a:p>
            <a:pPr lvl="2"/>
            <a:r>
              <a:rPr lang="de-DE" dirty="0"/>
              <a:t>Etwas nicht-offensichtliches, dessen Details von Klarheit der Methode ablenken</a:t>
            </a:r>
          </a:p>
          <a:p>
            <a:pPr lvl="1"/>
            <a:r>
              <a:rPr lang="de-DE" dirty="0"/>
              <a:t>In beiden Fällen gute Stelle zum Teilen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25305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Evolution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prosureacquisitions.co.uk/wp-content/uploads/2015/04/Evolution-des-wisse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602194"/>
            <a:ext cx="5184576" cy="2081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131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Einordnung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771800" y="2780928"/>
            <a:ext cx="3528392" cy="3114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5004048" y="2924944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prstClr val="white"/>
                </a:solidFill>
              </a:rPr>
              <a:t>Requirements</a:t>
            </a:r>
            <a:r>
              <a:rPr lang="de-DE" sz="2000" dirty="0">
                <a:solidFill>
                  <a:prstClr val="white"/>
                </a:solidFill>
              </a:rPr>
              <a:t> Engineering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5639934" y="4203996"/>
            <a:ext cx="2088232" cy="72008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Design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3491880" y="5229200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Implementierung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1352372" y="4221088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Testen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051720" y="2924944"/>
            <a:ext cx="2088232" cy="72008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prstClr val="white"/>
                </a:solidFill>
              </a:rPr>
              <a:t>Wartung</a:t>
            </a:r>
          </a:p>
        </p:txBody>
      </p:sp>
      <p:cxnSp>
        <p:nvCxnSpPr>
          <p:cNvPr id="3" name="Gerade Verbindung mit Pfeil 2"/>
          <p:cNvCxnSpPr>
            <a:endCxn id="8" idx="0"/>
          </p:cNvCxnSpPr>
          <p:nvPr/>
        </p:nvCxnSpPr>
        <p:spPr>
          <a:xfrm>
            <a:off x="6048164" y="249289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04" y="2132856"/>
            <a:ext cx="7381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Nach links gekrümmter Pfeil 16"/>
          <p:cNvSpPr/>
          <p:nvPr/>
        </p:nvSpPr>
        <p:spPr>
          <a:xfrm>
            <a:off x="4716016" y="3573016"/>
            <a:ext cx="936104" cy="1584176"/>
          </a:xfrm>
          <a:prstGeom prst="curvedLeftArrow">
            <a:avLst>
              <a:gd name="adj1" fmla="val 12013"/>
              <a:gd name="adj2" fmla="val 55521"/>
              <a:gd name="adj3" fmla="val 25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de-DE" b="1">
              <a:solidFill>
                <a:prstClr val="black"/>
              </a:solidFill>
            </a:endParaRPr>
          </a:p>
        </p:txBody>
      </p:sp>
      <p:sp>
        <p:nvSpPr>
          <p:cNvPr id="20" name="Nach links gekrümmter Pfeil 19"/>
          <p:cNvSpPr/>
          <p:nvPr/>
        </p:nvSpPr>
        <p:spPr>
          <a:xfrm rot="10800000">
            <a:off x="3444393" y="3440507"/>
            <a:ext cx="936104" cy="1584176"/>
          </a:xfrm>
          <a:prstGeom prst="curvedLeftArrow">
            <a:avLst>
              <a:gd name="adj1" fmla="val 12013"/>
              <a:gd name="adj2" fmla="val 55521"/>
              <a:gd name="adj3" fmla="val 25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de-DE" b="1">
              <a:solidFill>
                <a:prstClr val="black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742253" y="4046554"/>
            <a:ext cx="1587486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800" b="1" dirty="0">
                <a:solidFill>
                  <a:srgbClr val="0070C0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351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Bedeutung von Software Evolution verstehen</a:t>
            </a:r>
          </a:p>
          <a:p>
            <a:endParaRPr lang="de-DE" dirty="0"/>
          </a:p>
          <a:p>
            <a:r>
              <a:rPr lang="de-DE" dirty="0"/>
              <a:t>Gesetze der Software Evolution kennen lernen</a:t>
            </a:r>
          </a:p>
          <a:p>
            <a:endParaRPr lang="de-DE" dirty="0"/>
          </a:p>
          <a:p>
            <a:r>
              <a:rPr lang="de-DE" dirty="0"/>
              <a:t>Erlernen wichtiger Methoden zur Begegnung der Evolution </a:t>
            </a:r>
          </a:p>
          <a:p>
            <a:pPr lvl="1"/>
            <a:r>
              <a:rPr lang="de-DE" dirty="0"/>
              <a:t>Reengineering Engineering</a:t>
            </a:r>
          </a:p>
          <a:p>
            <a:pPr lvl="1"/>
            <a:r>
              <a:rPr lang="de-DE" dirty="0" err="1"/>
              <a:t>Refactoring</a:t>
            </a:r>
            <a:endParaRPr lang="de-DE" dirty="0"/>
          </a:p>
          <a:p>
            <a:pPr lvl="1"/>
            <a:r>
              <a:rPr lang="de-DE" dirty="0"/>
              <a:t>Software </a:t>
            </a:r>
            <a:r>
              <a:rPr lang="de-DE" dirty="0" err="1"/>
              <a:t>Repositories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2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4577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Software Qualität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www.mycovital.ch/media/content/uploads/Qualitaet-aus-Deutschland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33055"/>
            <a:ext cx="1980729" cy="1980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46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74658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Warum ist Evolution wichtig?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ttp://cdn.themetapicture.com/media/funny-software-engineer-com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212976"/>
            <a:ext cx="4104456" cy="312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69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6" name="Rectangle 4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Was ist Software Evolution?</a:t>
            </a:r>
          </a:p>
        </p:txBody>
      </p:sp>
      <p:sp>
        <p:nvSpPr>
          <p:cNvPr id="486405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419100" indent="-419100">
              <a:lnSpc>
                <a:spcPct val="90000"/>
              </a:lnSpc>
              <a:buNone/>
            </a:pPr>
            <a:endParaRPr lang="de-DE" b="1" i="1" dirty="0"/>
          </a:p>
          <a:p>
            <a:pPr marL="419100" indent="-419100" defTabSz="914400">
              <a:spcBef>
                <a:spcPct val="0"/>
              </a:spcBef>
              <a:buClrTx/>
              <a:buSzTx/>
              <a:buFontTx/>
              <a:buNone/>
            </a:pPr>
            <a:endParaRPr lang="de-DE" sz="2800" i="1" dirty="0">
              <a:solidFill>
                <a:srgbClr val="3A027F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11560" y="1818685"/>
            <a:ext cx="7776864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400" dirty="0">
                <a:solidFill>
                  <a:prstClr val="black"/>
                </a:solidFill>
              </a:rPr>
              <a:t>Software Evolution ist ein </a:t>
            </a:r>
            <a:r>
              <a:rPr lang="de-DE" sz="2400" dirty="0">
                <a:solidFill>
                  <a:srgbClr val="C0504D">
                    <a:lumMod val="75000"/>
                  </a:srgbClr>
                </a:solidFill>
              </a:rPr>
              <a:t>Prozess</a:t>
            </a:r>
            <a:r>
              <a:rPr lang="de-DE" sz="2400" dirty="0">
                <a:solidFill>
                  <a:prstClr val="black"/>
                </a:solidFill>
              </a:rPr>
              <a:t>, bei dem ein erfolgreiches Software System </a:t>
            </a:r>
            <a:r>
              <a:rPr lang="de-DE" sz="2400" dirty="0">
                <a:solidFill>
                  <a:srgbClr val="C0504D">
                    <a:lumMod val="75000"/>
                  </a:srgbClr>
                </a:solidFill>
              </a:rPr>
              <a:t>kontinuierliche Änderungen </a:t>
            </a:r>
            <a:r>
              <a:rPr lang="de-DE" sz="2400" dirty="0">
                <a:solidFill>
                  <a:prstClr val="black"/>
                </a:solidFill>
              </a:rPr>
              <a:t>zur Verbesserung, Funktionsanreicherung sowie Fehlerbehebung erfordert.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1560" y="4433335"/>
            <a:ext cx="7776864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400" dirty="0">
                <a:solidFill>
                  <a:prstClr val="black"/>
                </a:solidFill>
              </a:rPr>
              <a:t>Aber was ist Software Evolution in der Praxis?</a:t>
            </a:r>
          </a:p>
        </p:txBody>
      </p:sp>
    </p:spTree>
    <p:extLst>
      <p:ext uri="{BB962C8B-B14F-4D97-AF65-F5344CB8AC3E}">
        <p14:creationId xmlns:p14="http://schemas.microsoft.com/office/powerpoint/2010/main" val="15047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Evolution in nahezu jedem Software 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5260" y="1628800"/>
            <a:ext cx="13649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Mobile Apps</a:t>
            </a:r>
          </a:p>
        </p:txBody>
      </p:sp>
      <p:pic>
        <p:nvPicPr>
          <p:cNvPr id="4102" name="Picture 6" descr="http://2.bp.blogspot.com/-MjGBFe5lBl0/UN6xqIk4UWI/AAAAAAAAAbI/RSb3nNVT088/s320/app_store_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00193"/>
            <a:ext cx="1392089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upload.wikimedia.org/wikipedia/commons/thumb/c/cd/Get_it_on_Google_play.svg/220px-Get_it_on_Google_pla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01" y="2100192"/>
            <a:ext cx="1397813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pp Store App Details iPhone iOS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09217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3131840" y="5373216"/>
            <a:ext cx="304800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de-DE" b="1">
              <a:solidFill>
                <a:prstClr val="white"/>
              </a:solidFill>
            </a:endParaRPr>
          </a:p>
        </p:txBody>
      </p:sp>
      <p:pic>
        <p:nvPicPr>
          <p:cNvPr id="16" name="Picture 2" descr="iOS 7 App Store Version History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43" y="2065919"/>
            <a:ext cx="2614537" cy="46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2505"/>
            <a:ext cx="1392089" cy="246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 descr="https://lh3.ggpht.com/PVmdk3vBQi4HXc5p7jBjaPdI_Rwa8SVaYU_lf443-TnCjNJszF7Wq7aZVO0mm5etY1k=h9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29" y="2582041"/>
            <a:ext cx="1393685" cy="2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88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-0.74687 -0.118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4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Evolution in nahezu jedem Software System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5260" y="1628800"/>
            <a:ext cx="13649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Mobile Apps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73371" y="1628800"/>
            <a:ext cx="83067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Games</a:t>
            </a:r>
          </a:p>
        </p:txBody>
      </p:sp>
      <p:pic>
        <p:nvPicPr>
          <p:cNvPr id="4102" name="Picture 6" descr="http://2.bp.blogspot.com/-MjGBFe5lBl0/UN6xqIk4UWI/AAAAAAAAAbI/RSb3nNVT088/s320/app_store_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00193"/>
            <a:ext cx="1392089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upload.wikimedia.org/wikipedia/commons/thumb/c/cd/Get_it_on_Google_play.svg/220px-Get_it_on_Google_pla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01" y="2100192"/>
            <a:ext cx="1397813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2505"/>
            <a:ext cx="1392089" cy="246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 descr="https://lh3.ggpht.com/PVmdk3vBQi4HXc5p7jBjaPdI_Rwa8SVaYU_lf443-TnCjNJszF7Wq7aZVO0mm5etY1k=h9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29" y="2582041"/>
            <a:ext cx="1393685" cy="2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ocremix.org/files/images/games/win/2/world-of-warcraft-win-cover-front-392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" y="1942579"/>
            <a:ext cx="1698155" cy="242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large.lisimg.com/image/223189/968full-world-of-warcraft:-the-burning-crusade-collector's-edition-cov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71" y="1942579"/>
            <a:ext cx="1687069" cy="242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upload.wikimedia.org/wikipedia/en/b/bd/Cataclysm_Cover_Ar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71" y="1942579"/>
            <a:ext cx="1712896" cy="242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mobygames.com/images/covers/l/254768-world-of-warcraft-mists-of-pandaria-collector-s-edition-macintosh-other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74" y="1915979"/>
            <a:ext cx="1758797" cy="244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vignette2.wikia.nocookie.net/wowwiki/images/d/d2/WoD-US-NormalBoxArt.jpg/revision/latest?cb=2014092409500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87" y="1942579"/>
            <a:ext cx="1711917" cy="242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56" y="4005064"/>
            <a:ext cx="7766050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8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Evolution in nahezu jedem Software System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5260" y="1628800"/>
            <a:ext cx="13649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Mobile Apps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173371" y="1628800"/>
            <a:ext cx="83067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Games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857110" y="1628800"/>
            <a:ext cx="18602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Software Systeme</a:t>
            </a:r>
          </a:p>
        </p:txBody>
      </p:sp>
      <p:pic>
        <p:nvPicPr>
          <p:cNvPr id="4102" name="Picture 6" descr="http://2.bp.blogspot.com/-MjGBFe5lBl0/UN6xqIk4UWI/AAAAAAAAAbI/RSb3nNVT088/s320/app_store_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00193"/>
            <a:ext cx="1392089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upload.wikimedia.org/wikipedia/commons/thumb/c/cd/Get_it_on_Google_play.svg/220px-Get_it_on_Google_pla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01" y="2100192"/>
            <a:ext cx="1397813" cy="4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2505"/>
            <a:ext cx="1392089" cy="246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 descr="https://lh3.ggpht.com/PVmdk3vBQi4HXc5p7jBjaPdI_Rwa8SVaYU_lf443-TnCjNJszF7Wq7aZVO0mm5etY1k=h9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29" y="2582041"/>
            <a:ext cx="1393685" cy="24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ocremix.org/files/images/games/win/2/world-of-warcraft-win-cover-front-392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49" y="2175168"/>
            <a:ext cx="1698155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irforceworld.com/heli/gfx/nh90/nh90_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22" y="2100192"/>
            <a:ext cx="6096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763688" y="2132856"/>
            <a:ext cx="5879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400" dirty="0">
                <a:solidFill>
                  <a:prstClr val="black"/>
                </a:solidFill>
              </a:rPr>
              <a:t>NH90 Software: 80 Jahre garantierte Wartung</a:t>
            </a:r>
          </a:p>
        </p:txBody>
      </p:sp>
      <p:pic>
        <p:nvPicPr>
          <p:cNvPr id="7172" name="Picture 4" descr="https://www.pressestelle.tu-berlin.de/fileadmin/a70100710/Fotos/TU_intern/2010/Mai/03_z1-300dpi-image-1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157192"/>
            <a:ext cx="2154319" cy="1139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775260" y="6597352"/>
            <a:ext cx="76851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48888" y="6290648"/>
            <a:ext cx="9925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1935: Z1</a:t>
            </a:r>
          </a:p>
        </p:txBody>
      </p:sp>
      <p:pic>
        <p:nvPicPr>
          <p:cNvPr id="7174" name="Picture 6" descr="Text in light blue serif capital letters on white background and very large light blue sans-serif letter C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58" y="5157192"/>
            <a:ext cx="1094725" cy="1163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feld 23"/>
          <p:cNvSpPr txBox="1"/>
          <p:nvPr/>
        </p:nvSpPr>
        <p:spPr>
          <a:xfrm>
            <a:off x="2843808" y="6304820"/>
            <a:ext cx="891591" cy="318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1972: C</a:t>
            </a:r>
          </a:p>
        </p:txBody>
      </p:sp>
      <p:pic>
        <p:nvPicPr>
          <p:cNvPr id="7176" name="Picture 8" descr="KL Intel i386DX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147032"/>
            <a:ext cx="1368152" cy="13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4211960" y="6299072"/>
            <a:ext cx="18277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1986: 32-Bit CPU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076235" y="6299072"/>
            <a:ext cx="116006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1995: Java</a:t>
            </a:r>
          </a:p>
        </p:txBody>
      </p:sp>
      <p:pic>
        <p:nvPicPr>
          <p:cNvPr id="7178" name="Picture 10" descr="Java logo and wordmark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89" y="5157192"/>
            <a:ext cx="619375" cy="11334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80" name="Picture 12" descr="IPhone6 silver frontfac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85" y="5135207"/>
            <a:ext cx="564407" cy="1147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feld 29"/>
          <p:cNvSpPr txBox="1"/>
          <p:nvPr/>
        </p:nvSpPr>
        <p:spPr>
          <a:xfrm>
            <a:off x="7300371" y="6288912"/>
            <a:ext cx="1420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2007: iPhone</a:t>
            </a:r>
          </a:p>
        </p:txBody>
      </p:sp>
    </p:spTree>
    <p:extLst>
      <p:ext uri="{BB962C8B-B14F-4D97-AF65-F5344CB8AC3E}">
        <p14:creationId xmlns:p14="http://schemas.microsoft.com/office/powerpoint/2010/main" val="23289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4" grpId="0"/>
      <p:bldP spid="26" grpId="0"/>
      <p:bldP spid="27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/>
            <a:r>
              <a:rPr lang="de-DE" dirty="0"/>
              <a:t>Gründe für Software Evolution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sind Gründe der Software Evolution für folgende Software Systeme:</a:t>
            </a:r>
          </a:p>
          <a:p>
            <a:pPr lvl="1"/>
            <a:r>
              <a:rPr lang="de-DE" dirty="0"/>
              <a:t>Mobile Apps,</a:t>
            </a:r>
          </a:p>
          <a:p>
            <a:pPr lvl="1"/>
            <a:r>
              <a:rPr lang="de-DE" dirty="0"/>
              <a:t>Games,</a:t>
            </a:r>
          </a:p>
          <a:p>
            <a:pPr lvl="1"/>
            <a:r>
              <a:rPr lang="de-DE" dirty="0"/>
              <a:t>Infrastruktur-Software (Datenbanken, Betriebssysteme, etc.),</a:t>
            </a:r>
          </a:p>
          <a:p>
            <a:pPr lvl="1"/>
            <a:r>
              <a:rPr lang="de-DE" dirty="0"/>
              <a:t>Eingebettete Software (für Flugzeuge, Autos, etc.) ?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14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Gründe für Software Evolution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Kundenbindung und ökonomischer Erfolg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Neue Anforderungen (von Kunden, Hardware, Software)</a:t>
            </a:r>
          </a:p>
          <a:p>
            <a:pPr lvl="1"/>
            <a:r>
              <a:rPr lang="de-DE" dirty="0"/>
              <a:t>Fehlerbehebung / Verbesserung (Performanz, Usability)</a:t>
            </a:r>
          </a:p>
          <a:p>
            <a:r>
              <a:rPr lang="de-DE" dirty="0"/>
              <a:t>Verkürzte time-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market</a:t>
            </a:r>
            <a:r>
              <a:rPr lang="de-DE" dirty="0"/>
              <a:t> (insb. im mobilen Sektor)</a:t>
            </a:r>
          </a:p>
          <a:p>
            <a:r>
              <a:rPr lang="de-DE" dirty="0"/>
              <a:t>Langlebiger Einsatz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http://i.imgur.com/f0757N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6912768" cy="2249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der Aufgaben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Überwiegender Teil der Evolutionskosten für neue Funktionalität (auch Verbesserung von Qualitätseigenschaften)</a:t>
            </a:r>
          </a:p>
          <a:p>
            <a:r>
              <a:rPr lang="de-DE" dirty="0"/>
              <a:t>Einer der Gründe für neuartige, </a:t>
            </a:r>
            <a:r>
              <a:rPr lang="de-DE" i="1" dirty="0">
                <a:solidFill>
                  <a:srgbClr val="C00000"/>
                </a:solidFill>
              </a:rPr>
              <a:t>agile</a:t>
            </a:r>
            <a:r>
              <a:rPr lang="de-DE" dirty="0"/>
              <a:t> Entwicklungsmethoden (nächste Vorlesung)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45171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934591" y="3549009"/>
            <a:ext cx="1157689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1200" dirty="0">
                <a:solidFill>
                  <a:prstClr val="black"/>
                </a:solidFill>
              </a:rPr>
              <a:t>Quelle: Lien78a</a:t>
            </a:r>
          </a:p>
        </p:txBody>
      </p:sp>
    </p:spTree>
    <p:extLst>
      <p:ext uri="{BB962C8B-B14F-4D97-AF65-F5344CB8AC3E}">
        <p14:creationId xmlns:p14="http://schemas.microsoft.com/office/powerpoint/2010/main" val="1542871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Gesetze der Evolution: </a:t>
            </a:r>
            <a:r>
              <a:rPr lang="de-DE" dirty="0" err="1"/>
              <a:t>Lehman‘s</a:t>
            </a:r>
            <a:r>
              <a:rPr lang="de-DE" dirty="0"/>
              <a:t> Laws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Acht Gesetze:</a:t>
            </a:r>
          </a:p>
          <a:p>
            <a:pPr lvl="1"/>
            <a:r>
              <a:rPr lang="de-DE" dirty="0"/>
              <a:t>Anhaltender Wandel</a:t>
            </a:r>
          </a:p>
          <a:p>
            <a:pPr lvl="1"/>
            <a:r>
              <a:rPr lang="de-DE" dirty="0"/>
              <a:t>Zunehmende Komplexität</a:t>
            </a:r>
          </a:p>
          <a:p>
            <a:pPr lvl="1"/>
            <a:r>
              <a:rPr lang="de-DE" dirty="0"/>
              <a:t>Selbstregulation</a:t>
            </a:r>
          </a:p>
          <a:p>
            <a:pPr lvl="1"/>
            <a:r>
              <a:rPr lang="de-DE" dirty="0"/>
              <a:t>Erhaltung der organisatorischen Stabilität</a:t>
            </a:r>
          </a:p>
          <a:p>
            <a:pPr lvl="1"/>
            <a:r>
              <a:rPr lang="de-DE" dirty="0"/>
              <a:t>Erhaltung der Vertrautheit</a:t>
            </a:r>
          </a:p>
          <a:p>
            <a:pPr lvl="1"/>
            <a:r>
              <a:rPr lang="de-DE" dirty="0"/>
              <a:t>Anhaltendes Wachstum</a:t>
            </a:r>
          </a:p>
          <a:p>
            <a:pPr lvl="1"/>
            <a:r>
              <a:rPr lang="de-DE" dirty="0"/>
              <a:t>Sinkende Qualität</a:t>
            </a:r>
          </a:p>
          <a:p>
            <a:pPr lvl="1"/>
            <a:r>
              <a:rPr lang="de-DE" dirty="0"/>
              <a:t>Feedback-System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ensterinhalt horizontal verschieben 5"/>
          <p:cNvSpPr/>
          <p:nvPr/>
        </p:nvSpPr>
        <p:spPr>
          <a:xfrm>
            <a:off x="1115616" y="5589240"/>
            <a:ext cx="7848872" cy="1080120"/>
          </a:xfrm>
          <a:prstGeom prst="horizontalScrol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b="1" dirty="0">
                <a:solidFill>
                  <a:prstClr val="black"/>
                </a:solidFill>
              </a:rPr>
              <a:t>Ein System, welches benutzt wird, unterliegt kontinuierlichen Veränderungen.</a:t>
            </a:r>
          </a:p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b="1" dirty="0">
                <a:solidFill>
                  <a:prstClr val="black"/>
                </a:solidFill>
              </a:rPr>
              <a:t>Änderungen erhöhen Komplexität und verringern Struktur des Systems.</a:t>
            </a:r>
          </a:p>
        </p:txBody>
      </p:sp>
    </p:spTree>
    <p:extLst>
      <p:ext uri="{BB962C8B-B14F-4D97-AF65-F5344CB8AC3E}">
        <p14:creationId xmlns:p14="http://schemas.microsoft.com/office/powerpoint/2010/main" val="17605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844160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>
                <a:solidFill>
                  <a:prstClr val="white"/>
                </a:solidFill>
              </a:rPr>
              <a:t>Was sind Probleme der Evolution</a:t>
            </a:r>
          </a:p>
          <a:p>
            <a:r>
              <a:rPr lang="de-DE" sz="4800" dirty="0">
                <a:solidFill>
                  <a:prstClr val="white"/>
                </a:solidFill>
              </a:rPr>
              <a:t>und wie können wir sie lösen?</a:t>
            </a:r>
          </a:p>
          <a:p>
            <a:r>
              <a:rPr lang="de-DE" sz="4800" dirty="0">
                <a:solidFill>
                  <a:prstClr val="white"/>
                </a:solidFill>
              </a:rPr>
              <a:t>	</a:t>
            </a:r>
            <a:r>
              <a:rPr lang="de-DE" sz="3200" dirty="0">
                <a:solidFill>
                  <a:prstClr val="white"/>
                </a:solidFill>
              </a:rPr>
              <a:t>- </a:t>
            </a:r>
            <a:r>
              <a:rPr lang="de-DE" sz="3200" dirty="0" err="1">
                <a:solidFill>
                  <a:prstClr val="white"/>
                </a:solidFill>
              </a:rPr>
              <a:t>Reegineering</a:t>
            </a:r>
            <a:endParaRPr lang="de-DE" sz="3200" dirty="0">
              <a:solidFill>
                <a:prstClr val="white"/>
              </a:solidFill>
            </a:endParaRPr>
          </a:p>
          <a:p>
            <a:r>
              <a:rPr lang="de-DE" sz="3200" dirty="0">
                <a:solidFill>
                  <a:prstClr val="white"/>
                </a:solidFill>
              </a:rPr>
              <a:t>	- </a:t>
            </a:r>
            <a:r>
              <a:rPr lang="de-DE" sz="3200" dirty="0" err="1">
                <a:solidFill>
                  <a:prstClr val="white"/>
                </a:solidFill>
              </a:rPr>
              <a:t>Refactoring</a:t>
            </a:r>
            <a:endParaRPr lang="de-DE" sz="3200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338" name="Picture 2" descr="https://anzaholyman.files.wordpress.com/2011/02/defend-reverse-engine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09983"/>
            <a:ext cx="2808312" cy="2106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7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Aufgabe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Software </a:t>
            </a:r>
            <a:r>
              <a:rPr lang="en-US" dirty="0" err="1"/>
              <a:t>Qualität</a:t>
            </a:r>
            <a:r>
              <a:rPr lang="en-US" dirty="0"/>
              <a:t>?</a:t>
            </a:r>
          </a:p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würden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Software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messen</a:t>
            </a:r>
            <a:r>
              <a:rPr lang="en-US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 Software </a:t>
            </a:r>
            <a:r>
              <a:rPr lang="de-DE" dirty="0" err="1"/>
              <a:t>Ageing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21910" cy="5127476"/>
          </a:xfrm>
        </p:spPr>
        <p:txBody>
          <a:bodyPr/>
          <a:lstStyle/>
          <a:p>
            <a:r>
              <a:rPr lang="de-DE" i="1" dirty="0">
                <a:solidFill>
                  <a:srgbClr val="C00000"/>
                </a:solidFill>
              </a:rPr>
              <a:t>Veraltete</a:t>
            </a:r>
            <a:r>
              <a:rPr lang="de-DE" dirty="0"/>
              <a:t> oder </a:t>
            </a:r>
            <a:r>
              <a:rPr lang="de-DE" i="1" dirty="0">
                <a:solidFill>
                  <a:srgbClr val="C00000"/>
                </a:solidFill>
              </a:rPr>
              <a:t>keine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Dokumentation</a:t>
            </a:r>
            <a:endParaRPr lang="de-DE" i="1" dirty="0">
              <a:solidFill>
                <a:srgbClr val="C00000"/>
              </a:solidFill>
            </a:endParaRPr>
          </a:p>
          <a:p>
            <a:endParaRPr lang="de-DE" i="1" dirty="0">
              <a:solidFill>
                <a:srgbClr val="C00000"/>
              </a:solidFill>
            </a:endParaRPr>
          </a:p>
          <a:p>
            <a:r>
              <a:rPr lang="de-DE" i="1" dirty="0">
                <a:solidFill>
                  <a:srgbClr val="C00000"/>
                </a:solidFill>
              </a:rPr>
              <a:t>Ursprüngliche</a:t>
            </a:r>
            <a:r>
              <a:rPr lang="de-DE" dirty="0"/>
              <a:t> Entwickler </a:t>
            </a:r>
            <a:r>
              <a:rPr lang="de-DE" i="1" dirty="0">
                <a:solidFill>
                  <a:srgbClr val="C00000"/>
                </a:solidFill>
              </a:rPr>
              <a:t>nicht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mehr </a:t>
            </a:r>
            <a:r>
              <a:rPr lang="de-DE" i="1" dirty="0">
                <a:solidFill>
                  <a:srgbClr val="C00000"/>
                </a:solidFill>
              </a:rPr>
              <a:t>verfügbar</a:t>
            </a:r>
          </a:p>
          <a:p>
            <a:endParaRPr lang="de-DE" i="1" dirty="0">
              <a:solidFill>
                <a:srgbClr val="C00000"/>
              </a:solidFill>
            </a:endParaRPr>
          </a:p>
          <a:p>
            <a:r>
              <a:rPr lang="de-DE" i="1" dirty="0">
                <a:solidFill>
                  <a:srgbClr val="C00000"/>
                </a:solidFill>
              </a:rPr>
              <a:t>Mangelhaftes Verständnis </a:t>
            </a:r>
            <a:r>
              <a:rPr lang="de-DE" dirty="0"/>
              <a:t>über das System (Tests fehlen oder sind unvollständig, fehlerhaftes Mapping zwischen Anforderungen und Code)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 descr="http://media.giphy.com/media/m1rWtwEXw37i0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10" y="1628800"/>
            <a:ext cx="272462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eschweifte Klammer rechts 5"/>
          <p:cNvSpPr/>
          <p:nvPr/>
        </p:nvSpPr>
        <p:spPr>
          <a:xfrm rot="2653901">
            <a:off x="5910624" y="4493914"/>
            <a:ext cx="407545" cy="1785857"/>
          </a:xfrm>
          <a:prstGeom prst="rightBrace">
            <a:avLst>
              <a:gd name="adj1" fmla="val 55901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de-DE" b="1">
              <a:solidFill>
                <a:prstClr val="black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372200" y="5386842"/>
            <a:ext cx="2278316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800" dirty="0">
                <a:solidFill>
                  <a:srgbClr val="C00000"/>
                </a:solidFill>
              </a:rPr>
              <a:t>Reengineering</a:t>
            </a:r>
          </a:p>
        </p:txBody>
      </p:sp>
    </p:spTree>
    <p:extLst>
      <p:ext uri="{BB962C8B-B14F-4D97-AF65-F5344CB8AC3E}">
        <p14:creationId xmlns:p14="http://schemas.microsoft.com/office/powerpoint/2010/main" val="306929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Probleme: Steigende Entwicklungszeit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59016" cy="5127476"/>
          </a:xfrm>
        </p:spPr>
        <p:txBody>
          <a:bodyPr/>
          <a:lstStyle/>
          <a:p>
            <a:r>
              <a:rPr lang="de-DE" i="1" dirty="0">
                <a:solidFill>
                  <a:srgbClr val="C00000"/>
                </a:solidFill>
              </a:rPr>
              <a:t>Ständige</a:t>
            </a:r>
            <a:r>
              <a:rPr lang="de-DE" dirty="0"/>
              <a:t> Fehlerbehebungen</a:t>
            </a:r>
          </a:p>
          <a:p>
            <a:r>
              <a:rPr lang="de-DE" dirty="0"/>
              <a:t>Entwicklung neuer Features </a:t>
            </a:r>
            <a:r>
              <a:rPr lang="de-DE" i="1" dirty="0">
                <a:solidFill>
                  <a:srgbClr val="C00000"/>
                </a:solidFill>
              </a:rPr>
              <a:t>dauert lange</a:t>
            </a:r>
          </a:p>
          <a:p>
            <a:r>
              <a:rPr lang="de-DE" dirty="0"/>
              <a:t>Änderungen am Code sind </a:t>
            </a:r>
            <a:r>
              <a:rPr lang="de-DE" i="1" dirty="0">
                <a:solidFill>
                  <a:srgbClr val="C00000"/>
                </a:solidFill>
              </a:rPr>
              <a:t>aufwändig</a:t>
            </a:r>
          </a:p>
          <a:p>
            <a:endParaRPr lang="de-DE" i="1" dirty="0">
              <a:solidFill>
                <a:srgbClr val="C00000"/>
              </a:solidFill>
            </a:endParaRPr>
          </a:p>
          <a:p>
            <a:endParaRPr lang="de-DE" i="1" dirty="0">
              <a:solidFill>
                <a:srgbClr val="C00000"/>
              </a:solidFill>
            </a:endParaRPr>
          </a:p>
          <a:p>
            <a:r>
              <a:rPr lang="de-DE" dirty="0"/>
              <a:t>Code </a:t>
            </a:r>
            <a:r>
              <a:rPr lang="de-DE" dirty="0" err="1"/>
              <a:t>Smells</a:t>
            </a:r>
            <a:r>
              <a:rPr lang="de-DE" dirty="0"/>
              <a:t> (z.B. duplizierter Code, kaum Modularität)</a:t>
            </a:r>
          </a:p>
          <a:p>
            <a:r>
              <a:rPr lang="de-DE" dirty="0"/>
              <a:t>Antipatterns (z.B. duplizierte Funktionalität)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http://upload.wikimedia.org/wikipedia/en/0/0f/FuturamaProfessorFarnswo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628799"/>
            <a:ext cx="1502176" cy="24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eschweifte Klammer rechts 4"/>
          <p:cNvSpPr/>
          <p:nvPr/>
        </p:nvSpPr>
        <p:spPr>
          <a:xfrm rot="2653901">
            <a:off x="5910624" y="4493914"/>
            <a:ext cx="407545" cy="1785857"/>
          </a:xfrm>
          <a:prstGeom prst="rightBrace">
            <a:avLst>
              <a:gd name="adj1" fmla="val 55901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endParaRPr lang="de-DE" b="1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72200" y="5386842"/>
            <a:ext cx="1844672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sz="2800" dirty="0" err="1">
                <a:solidFill>
                  <a:srgbClr val="C00000"/>
                </a:solidFill>
              </a:rPr>
              <a:t>Refactoring</a:t>
            </a:r>
            <a:endParaRPr lang="de-DE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/>
            <a:r>
              <a:rPr lang="de-DE" dirty="0"/>
              <a:t>Lösung: Design </a:t>
            </a:r>
            <a:r>
              <a:rPr lang="de-DE" dirty="0" err="1"/>
              <a:t>for</a:t>
            </a:r>
            <a:r>
              <a:rPr lang="de-DE" dirty="0"/>
              <a:t> Change!</a:t>
            </a:r>
          </a:p>
        </p:txBody>
      </p:sp>
      <p:sp>
        <p:nvSpPr>
          <p:cNvPr id="494598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>
            <a:normAutofit lnSpcReduction="10000"/>
          </a:bodyPr>
          <a:lstStyle/>
          <a:p>
            <a:r>
              <a:rPr lang="de-DE" dirty="0"/>
              <a:t>Berücksichtige mögliche Erweiterungen im </a:t>
            </a:r>
            <a:r>
              <a:rPr lang="de-DE" i="1" dirty="0">
                <a:solidFill>
                  <a:srgbClr val="C00000"/>
                </a:solidFill>
              </a:rPr>
              <a:t>Design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/>
              <a:t>(siehe Design Patterns) und </a:t>
            </a:r>
            <a:r>
              <a:rPr lang="de-DE" i="1" dirty="0">
                <a:solidFill>
                  <a:srgbClr val="C00000"/>
                </a:solidFill>
              </a:rPr>
              <a:t>Architektur</a:t>
            </a:r>
          </a:p>
          <a:p>
            <a:endParaRPr lang="de-DE" dirty="0"/>
          </a:p>
          <a:p>
            <a:r>
              <a:rPr lang="de-DE" dirty="0"/>
              <a:t>Baue nicht die eierlegende Wollmilchsau, sondern eine </a:t>
            </a:r>
            <a:r>
              <a:rPr lang="de-DE" i="1" dirty="0">
                <a:solidFill>
                  <a:srgbClr val="C00000"/>
                </a:solidFill>
              </a:rPr>
              <a:t>Familie von Software Systemen </a:t>
            </a:r>
            <a:r>
              <a:rPr lang="de-DE" dirty="0"/>
              <a:t>(siehe Produktlinienvorlesung)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Falls vorbeugende Maßnahmen </a:t>
            </a:r>
          </a:p>
          <a:p>
            <a:pPr marL="0" indent="0">
              <a:buNone/>
            </a:pPr>
            <a:r>
              <a:rPr lang="de-DE" dirty="0"/>
              <a:t>     nicht ausreichen:</a:t>
            </a:r>
          </a:p>
          <a:p>
            <a:pPr lvl="1"/>
            <a:r>
              <a:rPr lang="de-DE" dirty="0"/>
              <a:t>Reengineering</a:t>
            </a:r>
          </a:p>
          <a:p>
            <a:pPr lvl="1"/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4" name="Picture 2" descr="http://berglas.org/Articles/AIKillGrandchildren/woolmilchs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9944"/>
            <a:ext cx="2592288" cy="1953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4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4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4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4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4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Reengineering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de-DE" sz="2800" dirty="0"/>
          </a:p>
          <a:p>
            <a:pPr marL="0" indent="0" algn="ctr">
              <a:buNone/>
            </a:pPr>
            <a:endParaRPr lang="en-US" altLang="de-DE" sz="2800" dirty="0"/>
          </a:p>
          <a:p>
            <a:pPr marL="0" indent="0" algn="ctr">
              <a:buNone/>
            </a:pPr>
            <a:r>
              <a:rPr lang="en-US" altLang="de-DE" sz="2800" dirty="0"/>
              <a:t>“</a:t>
            </a:r>
            <a:r>
              <a:rPr lang="en-US" altLang="de-DE" sz="2800" i="1" dirty="0">
                <a:solidFill>
                  <a:srgbClr val="7F010D"/>
                </a:solidFill>
              </a:rPr>
              <a:t>Reengineering</a:t>
            </a:r>
            <a:r>
              <a:rPr lang="en-US" altLang="de-DE" sz="2800" dirty="0"/>
              <a:t> ... is the </a:t>
            </a:r>
            <a:r>
              <a:rPr lang="en-US" altLang="de-DE" sz="2800" i="1" dirty="0">
                <a:solidFill>
                  <a:srgbClr val="C00000"/>
                </a:solidFill>
              </a:rPr>
              <a:t>examination</a:t>
            </a:r>
            <a:r>
              <a:rPr lang="en-US" altLang="de-DE" sz="2800" dirty="0"/>
              <a:t> and </a:t>
            </a:r>
            <a:r>
              <a:rPr lang="en-US" altLang="de-DE" sz="2800" i="1" dirty="0">
                <a:solidFill>
                  <a:srgbClr val="C00000"/>
                </a:solidFill>
              </a:rPr>
              <a:t>alteration</a:t>
            </a:r>
            <a:r>
              <a:rPr lang="en-US" altLang="de-DE" sz="2800" dirty="0">
                <a:solidFill>
                  <a:srgbClr val="C00000"/>
                </a:solidFill>
              </a:rPr>
              <a:t> </a:t>
            </a:r>
            <a:r>
              <a:rPr lang="en-US" altLang="de-DE" sz="2800" dirty="0"/>
              <a:t>of a subject system to </a:t>
            </a:r>
            <a:r>
              <a:rPr lang="en-US" altLang="de-DE" sz="2800" i="1" dirty="0">
                <a:solidFill>
                  <a:srgbClr val="C00000"/>
                </a:solidFill>
              </a:rPr>
              <a:t>reconstitute</a:t>
            </a:r>
            <a:r>
              <a:rPr lang="en-US" altLang="de-DE" sz="2800" dirty="0">
                <a:solidFill>
                  <a:srgbClr val="C00000"/>
                </a:solidFill>
              </a:rPr>
              <a:t> </a:t>
            </a:r>
            <a:r>
              <a:rPr lang="en-US" altLang="de-DE" sz="2800" dirty="0"/>
              <a:t>it in a new form and the subsequent </a:t>
            </a:r>
            <a:r>
              <a:rPr lang="en-US" altLang="de-DE" sz="2800" i="1" dirty="0">
                <a:solidFill>
                  <a:srgbClr val="C00000"/>
                </a:solidFill>
              </a:rPr>
              <a:t>implementation</a:t>
            </a:r>
            <a:r>
              <a:rPr lang="en-US" altLang="de-DE" sz="2800" dirty="0">
                <a:solidFill>
                  <a:srgbClr val="C00000"/>
                </a:solidFill>
              </a:rPr>
              <a:t> </a:t>
            </a:r>
            <a:r>
              <a:rPr lang="en-US" altLang="de-DE" sz="2800" dirty="0"/>
              <a:t>of the new form.”</a:t>
            </a:r>
          </a:p>
          <a:p>
            <a:pPr algn="r">
              <a:lnSpc>
                <a:spcPct val="90000"/>
              </a:lnSpc>
              <a:buFont typeface="Zapf Dingbats" charset="2"/>
              <a:buNone/>
            </a:pPr>
            <a:r>
              <a:rPr lang="en-US" altLang="de-DE" sz="1400" i="1" dirty="0" err="1"/>
              <a:t>Chikofsky</a:t>
            </a:r>
            <a:r>
              <a:rPr lang="en-US" altLang="de-DE" sz="1400" i="1" dirty="0"/>
              <a:t> and Cross </a:t>
            </a:r>
          </a:p>
          <a:p>
            <a:pPr algn="r">
              <a:lnSpc>
                <a:spcPct val="90000"/>
              </a:lnSpc>
              <a:buFont typeface="Zapf Dingbats" charset="2"/>
              <a:buNone/>
            </a:pPr>
            <a:r>
              <a:rPr lang="en-US" altLang="de-DE" sz="1400" i="1" dirty="0"/>
              <a:t>[R.S. Arnold, Software Reengineering, IEEE CS Press, 1993]</a:t>
            </a:r>
          </a:p>
          <a:p>
            <a:pPr marL="0" indent="0" algn="ctr">
              <a:buNone/>
            </a:pPr>
            <a:endParaRPr lang="en-US" altLang="de-DE" sz="2800" dirty="0"/>
          </a:p>
          <a:p>
            <a:endParaRPr lang="en-US" altLang="de-DE" sz="28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ensterinhalt horizontal verschieben 4"/>
          <p:cNvSpPr/>
          <p:nvPr/>
        </p:nvSpPr>
        <p:spPr>
          <a:xfrm>
            <a:off x="827584" y="5301208"/>
            <a:ext cx="7848872" cy="1080120"/>
          </a:xfrm>
          <a:prstGeom prst="horizontalScrol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b="1" dirty="0">
                <a:solidFill>
                  <a:prstClr val="black"/>
                </a:solidFill>
              </a:rPr>
              <a:t>Rekonstruktion (Teile) eines Systems, um Wartbarkeit und Verständlichkeit zu verbessern.</a:t>
            </a:r>
          </a:p>
        </p:txBody>
      </p:sp>
    </p:spTree>
    <p:extLst>
      <p:ext uri="{BB962C8B-B14F-4D97-AF65-F5344CB8AC3E}">
        <p14:creationId xmlns:p14="http://schemas.microsoft.com/office/powerpoint/2010/main" val="8745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des Reengineerings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i="1" dirty="0" err="1"/>
              <a:t>Untangling</a:t>
            </a:r>
            <a:r>
              <a:rPr lang="de-DE" i="1" dirty="0"/>
              <a:t> (dt.: entflechten / entwirren)</a:t>
            </a:r>
            <a:endParaRPr lang="de-DE" dirty="0"/>
          </a:p>
          <a:p>
            <a:pPr lvl="1"/>
            <a:r>
              <a:rPr lang="de-DE" dirty="0"/>
              <a:t>Teile ein monolithisches System in Module auf, die einzeln besser gewartet werden können</a:t>
            </a:r>
          </a:p>
          <a:p>
            <a:pPr lvl="1"/>
            <a:r>
              <a:rPr lang="de-DE" dirty="0"/>
              <a:t>Erhöht die Verständlichkeit des Codes</a:t>
            </a:r>
          </a:p>
          <a:p>
            <a:r>
              <a:rPr lang="de-DE" i="1" dirty="0"/>
              <a:t>Performance</a:t>
            </a:r>
            <a:endParaRPr lang="de-DE" dirty="0"/>
          </a:p>
          <a:p>
            <a:pPr lvl="1"/>
            <a:r>
              <a:rPr lang="de-DE" dirty="0"/>
              <a:t>Zuerst tue es, dann tue es richtig und zuletzt tue es schnell!</a:t>
            </a:r>
            <a:r>
              <a:rPr lang="en-US" dirty="0"/>
              <a:t> — </a:t>
            </a:r>
            <a:r>
              <a:rPr lang="de-DE" dirty="0"/>
              <a:t>Erfahrung</a:t>
            </a:r>
            <a:r>
              <a:rPr lang="en-US" dirty="0"/>
              <a:t> hat </a:t>
            </a:r>
            <a:r>
              <a:rPr lang="de-DE" dirty="0"/>
              <a:t>gezeigt, dass </a:t>
            </a:r>
            <a:r>
              <a:rPr lang="en-US" dirty="0"/>
              <a:t>dies die </a:t>
            </a:r>
            <a:r>
              <a:rPr lang="de-DE" dirty="0"/>
              <a:t>richtige</a:t>
            </a:r>
            <a:r>
              <a:rPr lang="en-US" dirty="0"/>
              <a:t> </a:t>
            </a:r>
            <a:r>
              <a:rPr lang="de-DE" dirty="0"/>
              <a:t>Reihenfolge ist!</a:t>
            </a:r>
          </a:p>
          <a:p>
            <a:r>
              <a:rPr lang="de-DE" i="1" dirty="0"/>
              <a:t>Portierung</a:t>
            </a:r>
            <a:endParaRPr lang="de-DE" dirty="0"/>
          </a:p>
          <a:p>
            <a:pPr lvl="1"/>
            <a:r>
              <a:rPr lang="en-US" dirty="0"/>
              <a:t>Die </a:t>
            </a:r>
            <a:r>
              <a:rPr lang="de-DE" dirty="0"/>
              <a:t>Architektur</a:t>
            </a:r>
            <a:r>
              <a:rPr lang="en-US" dirty="0"/>
              <a:t> muss die p</a:t>
            </a:r>
            <a:r>
              <a:rPr lang="de-DE" dirty="0" err="1"/>
              <a:t>lattformabhängigen</a:t>
            </a:r>
            <a:r>
              <a:rPr lang="en-US" dirty="0"/>
              <a:t> Module </a:t>
            </a:r>
            <a:r>
              <a:rPr lang="af-ZA" dirty="0"/>
              <a:t>unterscheiden</a:t>
            </a:r>
          </a:p>
          <a:p>
            <a:r>
              <a:rPr lang="de-DE" i="1" dirty="0"/>
              <a:t>Design Extraktion</a:t>
            </a:r>
            <a:endParaRPr lang="de-DE" dirty="0"/>
          </a:p>
          <a:p>
            <a:pPr lvl="1"/>
            <a:r>
              <a:rPr lang="de-DE" dirty="0"/>
              <a:t>Verbessert Wartbarkeit, Portabilität, etc.</a:t>
            </a:r>
          </a:p>
          <a:p>
            <a:r>
              <a:rPr lang="de-DE" dirty="0"/>
              <a:t>Ausnutzung neuer Technologien</a:t>
            </a:r>
          </a:p>
          <a:p>
            <a:pPr lvl="1"/>
            <a:r>
              <a:rPr lang="de-DE" dirty="0"/>
              <a:t>Neue Sprachfeatures, Standards, Bibliotheken,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Reengineering Lebenszyklus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5508104" cy="345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200800" y="1641624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Welche Teile der Anforderungen haben sich </a:t>
            </a:r>
            <a:r>
              <a:rPr lang="de-DE" i="1" dirty="0">
                <a:solidFill>
                  <a:srgbClr val="C00000"/>
                </a:solidFill>
              </a:rPr>
              <a:t>geändert</a:t>
            </a:r>
            <a:r>
              <a:rPr lang="de-DE" dirty="0"/>
              <a:t>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0" y="4964975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Reverse Engineering:</a:t>
            </a:r>
          </a:p>
          <a:p>
            <a:r>
              <a:rPr lang="de-DE" dirty="0"/>
              <a:t>Von Code zu Modellen (hinzu </a:t>
            </a:r>
            <a:r>
              <a:rPr lang="de-DE" i="1" dirty="0">
                <a:solidFill>
                  <a:srgbClr val="C00000"/>
                </a:solidFill>
              </a:rPr>
              <a:t>abstrakter Beschreibung</a:t>
            </a:r>
            <a:r>
              <a:rPr lang="de-DE" dirty="0"/>
              <a:t>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0" y="1412776"/>
            <a:ext cx="269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Identifiziere </a:t>
            </a:r>
            <a:r>
              <a:rPr lang="de-DE" i="1" dirty="0">
                <a:solidFill>
                  <a:srgbClr val="C00000"/>
                </a:solidFill>
              </a:rPr>
              <a:t>Design Probleme</a:t>
            </a:r>
            <a:r>
              <a:rPr lang="de-DE" dirty="0"/>
              <a:t> in den abstrakten Modellen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732240" y="3252402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Schlage </a:t>
            </a:r>
            <a:r>
              <a:rPr lang="de-DE" i="1" dirty="0">
                <a:solidFill>
                  <a:srgbClr val="C00000"/>
                </a:solidFill>
              </a:rPr>
              <a:t>alternatives Design</a:t>
            </a:r>
            <a:r>
              <a:rPr lang="de-DE" dirty="0"/>
              <a:t> vor, welches die identifizierten Probleme löst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347864" y="5373216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Mache die </a:t>
            </a:r>
            <a:r>
              <a:rPr lang="de-DE" i="1" dirty="0">
                <a:solidFill>
                  <a:srgbClr val="C00000"/>
                </a:solidFill>
              </a:rPr>
              <a:t>notwendigen Änderungen </a:t>
            </a:r>
            <a:r>
              <a:rPr lang="de-DE" dirty="0"/>
              <a:t>am Code, so dass das neue Design verwendet wird, jedoch alle </a:t>
            </a:r>
            <a:r>
              <a:rPr lang="de-DE" i="1" dirty="0">
                <a:solidFill>
                  <a:srgbClr val="C00000"/>
                </a:solidFill>
              </a:rPr>
              <a:t>benötigte Funktionalität erhalten bleibt</a:t>
            </a:r>
            <a:r>
              <a:rPr lang="de-DE" dirty="0"/>
              <a:t>. Erfordert testen!</a:t>
            </a:r>
          </a:p>
        </p:txBody>
      </p:sp>
    </p:spTree>
    <p:extLst>
      <p:ext uri="{BB962C8B-B14F-4D97-AF65-F5344CB8AC3E}">
        <p14:creationId xmlns:p14="http://schemas.microsoft.com/office/powerpoint/2010/main" val="40543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des Reverse Engineerings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Ermögliche </a:t>
            </a:r>
            <a:r>
              <a:rPr lang="de-DE" i="1" dirty="0">
                <a:solidFill>
                  <a:srgbClr val="C00000"/>
                </a:solidFill>
              </a:rPr>
              <a:t>Wiederverwendung</a:t>
            </a:r>
          </a:p>
          <a:p>
            <a:pPr lvl="1"/>
            <a:r>
              <a:rPr lang="de-DE" dirty="0"/>
              <a:t>Identifiziere wiederverwendbare Kandidaten (Komponenten, etc.)</a:t>
            </a:r>
          </a:p>
          <a:p>
            <a:r>
              <a:rPr lang="de-DE" dirty="0"/>
              <a:t>Generiere </a:t>
            </a:r>
            <a:r>
              <a:rPr lang="de-DE" i="1" dirty="0">
                <a:solidFill>
                  <a:srgbClr val="C00000"/>
                </a:solidFill>
              </a:rPr>
              <a:t>alternative Sichten</a:t>
            </a:r>
          </a:p>
          <a:p>
            <a:pPr lvl="1"/>
            <a:r>
              <a:rPr lang="de-DE" dirty="0"/>
              <a:t>Unterschiedliche Wege das selbe System zu betrachten</a:t>
            </a:r>
          </a:p>
          <a:p>
            <a:r>
              <a:rPr lang="de-DE" dirty="0"/>
              <a:t>Synthetisiere </a:t>
            </a:r>
            <a:r>
              <a:rPr lang="de-DE" i="1" dirty="0">
                <a:solidFill>
                  <a:srgbClr val="C00000"/>
                </a:solidFill>
              </a:rPr>
              <a:t>höhere Abstraktionen</a:t>
            </a:r>
          </a:p>
          <a:p>
            <a:pPr lvl="1"/>
            <a:r>
              <a:rPr lang="de-DE" dirty="0"/>
              <a:t>Identifiziere mögliche Abstraktionen in der Software</a:t>
            </a:r>
          </a:p>
          <a:p>
            <a:pPr lvl="1"/>
            <a:endParaRPr lang="de-DE" dirty="0"/>
          </a:p>
          <a:p>
            <a:r>
              <a:rPr lang="de-DE" dirty="0"/>
              <a:t>Meistere </a:t>
            </a:r>
            <a:r>
              <a:rPr lang="de-DE" i="1" dirty="0">
                <a:solidFill>
                  <a:srgbClr val="C00000"/>
                </a:solidFill>
              </a:rPr>
              <a:t>Komplexität</a:t>
            </a:r>
          </a:p>
          <a:p>
            <a:pPr lvl="1"/>
            <a:r>
              <a:rPr lang="de-DE" dirty="0"/>
              <a:t>Techniken, um große, komplexe Systeme zu verstehen</a:t>
            </a:r>
          </a:p>
          <a:p>
            <a:r>
              <a:rPr lang="de-DE" dirty="0"/>
              <a:t>Finde </a:t>
            </a:r>
            <a:r>
              <a:rPr lang="de-DE" i="1" dirty="0">
                <a:solidFill>
                  <a:srgbClr val="C00000"/>
                </a:solidFill>
              </a:rPr>
              <a:t>verlorene Informationen </a:t>
            </a:r>
            <a:r>
              <a:rPr lang="de-DE" dirty="0"/>
              <a:t>wieder</a:t>
            </a:r>
          </a:p>
          <a:p>
            <a:pPr lvl="1"/>
            <a:r>
              <a:rPr lang="de-DE" dirty="0"/>
              <a:t>Extrahiere, welche Änderungen gemacht wurden und warum</a:t>
            </a:r>
          </a:p>
          <a:p>
            <a:r>
              <a:rPr lang="de-DE" dirty="0"/>
              <a:t>Detektiere </a:t>
            </a:r>
            <a:r>
              <a:rPr lang="de-DE" i="1" dirty="0" err="1">
                <a:solidFill>
                  <a:srgbClr val="C00000"/>
                </a:solidFill>
              </a:rPr>
              <a:t>Nebenläufigkeiten</a:t>
            </a:r>
            <a:endParaRPr lang="de-DE" i="1" dirty="0">
              <a:solidFill>
                <a:srgbClr val="C00000"/>
              </a:solidFill>
            </a:endParaRPr>
          </a:p>
          <a:p>
            <a:pPr lvl="1"/>
            <a:r>
              <a:rPr lang="de-DE" dirty="0"/>
              <a:t>Verbessere Verständnis von Auswirkungen von Änderungen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516216" y="6505897"/>
            <a:ext cx="2675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— </a:t>
            </a:r>
            <a:r>
              <a:rPr lang="en-US" sz="1200" dirty="0" err="1"/>
              <a:t>Chikofsky</a:t>
            </a:r>
            <a:r>
              <a:rPr lang="en-US" sz="1200" dirty="0"/>
              <a:t> and Cross [in Arnold, 1993]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077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Engineering – Techniken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Re-Dokumentation</a:t>
            </a:r>
          </a:p>
          <a:p>
            <a:pPr lvl="1"/>
            <a:r>
              <a:rPr lang="de-DE" dirty="0"/>
              <a:t>Diagrammgeneratoren (aus Code)</a:t>
            </a:r>
          </a:p>
          <a:p>
            <a:pPr lvl="1"/>
            <a:r>
              <a:rPr lang="de-DE" dirty="0"/>
              <a:t>Generatoren für Querverweise (über Module hinweg)</a:t>
            </a:r>
          </a:p>
          <a:p>
            <a:endParaRPr lang="de-DE" dirty="0"/>
          </a:p>
          <a:p>
            <a:r>
              <a:rPr lang="de-DE" dirty="0"/>
              <a:t>Design </a:t>
            </a:r>
            <a:r>
              <a:rPr lang="de-DE" dirty="0" err="1"/>
              <a:t>Recovery</a:t>
            </a:r>
            <a:endParaRPr lang="de-DE" dirty="0"/>
          </a:p>
          <a:p>
            <a:pPr lvl="1"/>
            <a:r>
              <a:rPr lang="de-DE" dirty="0"/>
              <a:t>Software Metriken</a:t>
            </a:r>
          </a:p>
          <a:p>
            <a:pPr lvl="1"/>
            <a:r>
              <a:rPr lang="de-DE" dirty="0"/>
              <a:t>Visualisierungstools</a:t>
            </a:r>
          </a:p>
          <a:p>
            <a:pPr lvl="1"/>
            <a:r>
              <a:rPr lang="de-DE" dirty="0"/>
              <a:t>Statische </a:t>
            </a:r>
            <a:r>
              <a:rPr lang="de-DE" dirty="0" err="1"/>
              <a:t>Analysierer</a:t>
            </a:r>
            <a:endParaRPr lang="de-DE" dirty="0"/>
          </a:p>
          <a:p>
            <a:pPr lvl="1"/>
            <a:r>
              <a:rPr lang="de-DE" dirty="0"/>
              <a:t>Dynamische </a:t>
            </a:r>
            <a:r>
              <a:rPr lang="de-DE" dirty="0" err="1"/>
              <a:t>Analysierer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0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Reengineering Patterns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628741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://ecx.images-amazon.com/images/I/51qAXEvh4V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744069"/>
            <a:ext cx="1826580" cy="2742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34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Initiales Verständnis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5976664" cy="301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827390" y="213285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können wir schnell Einsichten in ein komplexes System bekommen?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821710" y="4653136"/>
            <a:ext cx="3286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C00000"/>
                </a:solidFill>
              </a:rPr>
              <a:t>Messe</a:t>
            </a:r>
            <a:r>
              <a:rPr lang="de-DE" dirty="0"/>
              <a:t> Software und </a:t>
            </a:r>
            <a:r>
              <a:rPr lang="de-DE" i="1" dirty="0">
                <a:solidFill>
                  <a:srgbClr val="C00000"/>
                </a:solidFill>
              </a:rPr>
              <a:t>studiere Anomalien</a:t>
            </a:r>
            <a:r>
              <a:rPr lang="de-DE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Nutze simple Metriken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Visualisiere Metriken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Begutachte Code, um Einsichten über Anomalien zu erhalten</a:t>
            </a:r>
          </a:p>
        </p:txBody>
      </p:sp>
      <p:sp>
        <p:nvSpPr>
          <p:cNvPr id="6" name="Pfeil nach unten 5"/>
          <p:cNvSpPr/>
          <p:nvPr/>
        </p:nvSpPr>
        <p:spPr>
          <a:xfrm>
            <a:off x="6660232" y="3429000"/>
            <a:ext cx="180020" cy="86409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6875233" y="3676382"/>
            <a:ext cx="117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Lösung:</a:t>
            </a:r>
          </a:p>
        </p:txBody>
      </p:sp>
    </p:spTree>
    <p:extLst>
      <p:ext uri="{BB962C8B-B14F-4D97-AF65-F5344CB8AC3E}">
        <p14:creationId xmlns:p14="http://schemas.microsoft.com/office/powerpoint/2010/main" val="314705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Qualität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Korrekte Implementierung der Anforderungen</a:t>
            </a:r>
          </a:p>
          <a:p>
            <a:r>
              <a:rPr lang="de-DE" dirty="0"/>
              <a:t>Design-Qualität:</a:t>
            </a:r>
          </a:p>
          <a:p>
            <a:pPr lvl="1"/>
            <a:r>
              <a:rPr lang="de-DE" dirty="0"/>
              <a:t>Erweiterbarkeit, Wartbarkeit, Verständlichkeit, Lesbarkeit, Wiederverwendbarkeit,…</a:t>
            </a:r>
          </a:p>
          <a:p>
            <a:pPr lvl="1"/>
            <a:r>
              <a:rPr lang="de-DE" dirty="0"/>
              <a:t>Robustheit gegen Änderungen</a:t>
            </a:r>
          </a:p>
          <a:p>
            <a:pPr lvl="1"/>
            <a:r>
              <a:rPr lang="de-DE" dirty="0"/>
              <a:t>Modularität, Low </a:t>
            </a:r>
            <a:r>
              <a:rPr lang="de-DE" dirty="0" err="1"/>
              <a:t>Coupling</a:t>
            </a:r>
            <a:r>
              <a:rPr lang="de-DE" dirty="0"/>
              <a:t>, High </a:t>
            </a:r>
            <a:r>
              <a:rPr lang="de-DE" dirty="0" err="1"/>
              <a:t>Cohesion</a:t>
            </a:r>
            <a:endParaRPr lang="de-DE" dirty="0"/>
          </a:p>
          <a:p>
            <a:r>
              <a:rPr lang="de-DE" dirty="0"/>
              <a:t>Zuverlässigkeit, geringe Fehleranfälligkeit, Testbarkeit, Performance</a:t>
            </a:r>
          </a:p>
          <a:p>
            <a:r>
              <a:rPr lang="de-DE" dirty="0"/>
              <a:t>Usability, Effizienz, Erlernbarkeit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44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helfen Metriken dabei?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524328" cy="439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77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dem Weg zu einem detaillierten Modell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785424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35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Schreibe Tests, um Systemverhalten und alte Designentscheidungen zu verstehen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060558" cy="411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130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Verteile Verantwortlichkeiten neu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668344" cy="37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127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010" name="Textfeld 2"/>
          <p:cNvSpPr txBox="1">
            <a:spLocks noChangeArrowheads="1"/>
          </p:cNvSpPr>
          <p:nvPr/>
        </p:nvSpPr>
        <p:spPr bwMode="auto">
          <a:xfrm>
            <a:off x="395288" y="1916113"/>
            <a:ext cx="30357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 dirty="0" err="1">
                <a:solidFill>
                  <a:prstClr val="white"/>
                </a:solidFill>
              </a:rPr>
              <a:t>Refactoring</a:t>
            </a:r>
            <a:endParaRPr lang="de-DE" sz="4800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955A4B10-9205-419D-9BB2-D0CD2832847A}" type="slidenum">
              <a:rPr lang="de-DE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02014856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02" y="2863974"/>
            <a:ext cx="1785937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6000103" y="5373216"/>
            <a:ext cx="313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Fowler, et al., Refactoring, 1999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28647" y="3140968"/>
            <a:ext cx="5604815" cy="156966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“The process of </a:t>
            </a:r>
            <a:r>
              <a:rPr lang="en-US" sz="2400" i="1" dirty="0">
                <a:solidFill>
                  <a:srgbClr val="7F0100"/>
                </a:solidFill>
              </a:rPr>
              <a:t>changing a software system</a:t>
            </a:r>
            <a:r>
              <a:rPr lang="en-US" sz="2400" dirty="0"/>
              <a:t> in such a way that it </a:t>
            </a:r>
            <a:r>
              <a:rPr lang="en-US" sz="2400" i="1" dirty="0">
                <a:solidFill>
                  <a:srgbClr val="7F0100"/>
                </a:solidFill>
              </a:rPr>
              <a:t>does not alter the external </a:t>
            </a:r>
            <a:r>
              <a:rPr lang="en-US" sz="2400" i="1" dirty="0" err="1">
                <a:solidFill>
                  <a:srgbClr val="7F0100"/>
                </a:solidFill>
              </a:rPr>
              <a:t>behaviour</a:t>
            </a:r>
            <a:r>
              <a:rPr lang="en-US" sz="2400" dirty="0"/>
              <a:t> of the code, yet </a:t>
            </a:r>
            <a:r>
              <a:rPr lang="en-US" sz="2400" i="1" dirty="0">
                <a:solidFill>
                  <a:srgbClr val="7F0100"/>
                </a:solidFill>
              </a:rPr>
              <a:t>improves its internal structure</a:t>
            </a:r>
            <a:r>
              <a:rPr lang="en-US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24965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Refactoring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Grow</a:t>
            </a:r>
            <a:r>
              <a:rPr lang="de-DE" dirty="0"/>
              <a:t>,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“ (Fred Brooks)</a:t>
            </a:r>
          </a:p>
          <a:p>
            <a:r>
              <a:rPr lang="de-DE" dirty="0"/>
              <a:t>Realität:</a:t>
            </a:r>
          </a:p>
          <a:p>
            <a:pPr lvl="1"/>
            <a:r>
              <a:rPr lang="de-DE" dirty="0"/>
              <a:t>Schwer die richtigen Designentscheidungen von Anfang an zu treffen</a:t>
            </a:r>
          </a:p>
          <a:p>
            <a:pPr lvl="1"/>
            <a:r>
              <a:rPr lang="de-DE" dirty="0"/>
              <a:t>Schwer die Problemdomäne und die Nutzeranforderungen zu verstehen</a:t>
            </a:r>
          </a:p>
          <a:p>
            <a:pPr lvl="1"/>
            <a:r>
              <a:rPr lang="de-DE" dirty="0"/>
              <a:t>Schwer Vorherzusehen, wie das System in 5 Jahren wächst</a:t>
            </a:r>
          </a:p>
          <a:p>
            <a:r>
              <a:rPr lang="de-DE" dirty="0" err="1"/>
              <a:t>Refactoring</a:t>
            </a:r>
            <a:r>
              <a:rPr lang="de-DE" dirty="0"/>
              <a:t> hilft</a:t>
            </a:r>
          </a:p>
          <a:p>
            <a:pPr lvl="1"/>
            <a:r>
              <a:rPr lang="de-DE" dirty="0"/>
              <a:t>Code zu ändern, ohne das Verhalten zu ändern</a:t>
            </a:r>
          </a:p>
          <a:p>
            <a:pPr lvl="1"/>
            <a:r>
              <a:rPr lang="de-DE" dirty="0"/>
              <a:t>Situationen zu schaffen, wo Evolution sicher ablaufen kann</a:t>
            </a:r>
          </a:p>
          <a:p>
            <a:pPr lvl="1"/>
            <a:r>
              <a:rPr lang="de-DE" dirty="0"/>
              <a:t>Code zu verstehen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(XP)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erste Mal, wenn du eine Aufgabe implementierst, </a:t>
            </a:r>
            <a:r>
              <a:rPr lang="de-DE" i="1" dirty="0">
                <a:solidFill>
                  <a:srgbClr val="C00000"/>
                </a:solidFill>
              </a:rPr>
              <a:t>tue es einfach</a:t>
            </a:r>
            <a:r>
              <a:rPr lang="de-DE" dirty="0"/>
              <a:t>.</a:t>
            </a:r>
          </a:p>
          <a:p>
            <a:r>
              <a:rPr lang="de-DE" dirty="0"/>
              <a:t>Das zweite mal, wenn du die gleiche Aufgabe implementierst, </a:t>
            </a:r>
            <a:r>
              <a:rPr lang="de-DE" i="1" dirty="0">
                <a:solidFill>
                  <a:srgbClr val="C00000"/>
                </a:solidFill>
              </a:rPr>
              <a:t>zucke zusammen</a:t>
            </a:r>
            <a:r>
              <a:rPr lang="de-DE" dirty="0"/>
              <a:t> und mache es wieder.</a:t>
            </a:r>
          </a:p>
          <a:p>
            <a:r>
              <a:rPr lang="de-DE" dirty="0"/>
              <a:t>Das dritte Mal, wenn du die gleiche Aufgabe implementierst, ist es Zeit für </a:t>
            </a:r>
            <a:r>
              <a:rPr lang="de-DE" i="1" dirty="0" err="1">
                <a:solidFill>
                  <a:srgbClr val="C00000"/>
                </a:solidFill>
              </a:rPr>
              <a:t>Refactoring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Finde richtige Mischung aus Abstraktion von </a:t>
            </a:r>
            <a:r>
              <a:rPr lang="de-DE" dirty="0" err="1"/>
              <a:t>Programmkonstrukten</a:t>
            </a:r>
            <a:r>
              <a:rPr lang="de-DE" dirty="0"/>
              <a:t> (erhöht Flexibilität) und praktischem Nutzen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32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Smells</a:t>
            </a:r>
            <a:r>
              <a:rPr lang="de-DE" dirty="0"/>
              <a:t> relevant für </a:t>
            </a:r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Fowlers </a:t>
            </a:r>
            <a:r>
              <a:rPr lang="en-US" dirty="0" err="1"/>
              <a:t>Buch</a:t>
            </a:r>
            <a:r>
              <a:rPr lang="en-US" dirty="0"/>
              <a:t> hat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Katalog</a:t>
            </a:r>
            <a:r>
              <a:rPr lang="en-US" dirty="0"/>
              <a:t> von:</a:t>
            </a:r>
          </a:p>
          <a:p>
            <a:pPr lvl="1"/>
            <a:r>
              <a:rPr lang="en-US" dirty="0"/>
              <a:t>22 “bad smells” (also Antipatterns)</a:t>
            </a:r>
          </a:p>
          <a:p>
            <a:pPr lvl="2"/>
            <a:r>
              <a:rPr lang="en-US" dirty="0"/>
              <a:t>Duplicated code</a:t>
            </a:r>
          </a:p>
          <a:p>
            <a:pPr lvl="2"/>
            <a:r>
              <a:rPr lang="en-US" dirty="0"/>
              <a:t>Long method</a:t>
            </a:r>
          </a:p>
          <a:p>
            <a:pPr lvl="2"/>
            <a:r>
              <a:rPr lang="en-US" dirty="0"/>
              <a:t>Large class</a:t>
            </a:r>
          </a:p>
          <a:p>
            <a:pPr lvl="2"/>
            <a:r>
              <a:rPr lang="en-US" dirty="0"/>
              <a:t>Long parameter list</a:t>
            </a:r>
          </a:p>
          <a:p>
            <a:pPr lvl="2"/>
            <a:r>
              <a:rPr lang="en-US" dirty="0"/>
              <a:t>Divergent change</a:t>
            </a:r>
          </a:p>
          <a:p>
            <a:pPr lvl="2"/>
            <a:r>
              <a:rPr lang="en-US" dirty="0"/>
              <a:t>Shotgun surgery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72 “</a:t>
            </a:r>
            <a:r>
              <a:rPr lang="en-US" dirty="0" err="1"/>
              <a:t>refactorings</a:t>
            </a:r>
            <a:r>
              <a:rPr lang="en-US" dirty="0"/>
              <a:t>” (also was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tun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Antipattern </a:t>
            </a:r>
            <a:r>
              <a:rPr lang="en-US" dirty="0" err="1"/>
              <a:t>gefunden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2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</a:t>
            </a:r>
            <a:r>
              <a:rPr lang="de-DE" dirty="0" err="1"/>
              <a:t>Refactorings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6129"/>
              </p:ext>
            </p:extLst>
          </p:nvPr>
        </p:nvGraphicFramePr>
        <p:xfrm>
          <a:off x="546100" y="1660547"/>
          <a:ext cx="8242300" cy="4834621"/>
        </p:xfrm>
        <a:graphic>
          <a:graphicData uri="http://schemas.openxmlformats.org/drawingml/2006/table">
            <a:tbl>
              <a:tblPr/>
              <a:tblGrid>
                <a:gridCol w="2747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Class</a:t>
                      </a:r>
                      <a:endParaRPr kumimoji="0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Method</a:t>
                      </a:r>
                      <a:endParaRPr kumimoji="0" lang="de-D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Attribute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add (sub)class to hierarchy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add method to class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add variable to class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rename class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rename method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rename variable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remove class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remove method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remove variable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push method down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push variable down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push method up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pull variable up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add parameter to method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create accessors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move method to component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abstract variable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9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  <a:sym typeface="Comic Sans MS" pitchFamily="66" charset="0"/>
                        </a:rPr>
                        <a:t>extract code in new method</a:t>
                      </a:r>
                      <a:endParaRPr kumimoji="0" lang="de-D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63DE8"/>
                        </a:buClr>
                        <a:buSzPct val="79000"/>
                        <a:buFont typeface="Monotype Sort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marL="90000" marR="90000" marT="46805" marB="468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4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Qualität</a:t>
            </a:r>
            <a:r>
              <a:rPr lang="en-US" dirty="0"/>
              <a:t>: </a:t>
            </a:r>
            <a:r>
              <a:rPr lang="en-US" dirty="0" err="1"/>
              <a:t>Probleme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Spannung zwischen Stakeholdern</a:t>
            </a:r>
          </a:p>
          <a:p>
            <a:pPr lvl="1"/>
            <a:r>
              <a:rPr lang="de-DE" dirty="0"/>
              <a:t>Kunde: Effizienz, Usability</a:t>
            </a:r>
          </a:p>
          <a:p>
            <a:pPr lvl="1"/>
            <a:r>
              <a:rPr lang="de-DE" dirty="0"/>
              <a:t>Entwickler: Wartbarkeit, Wiederverwendbarkeit, Verständlichkeit</a:t>
            </a:r>
          </a:p>
          <a:p>
            <a:r>
              <a:rPr lang="de-DE" dirty="0"/>
              <a:t>Wie misst man eigentlich Software Qualität?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can't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can't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"*</a:t>
            </a:r>
          </a:p>
          <a:p>
            <a:pPr lvl="1"/>
            <a:r>
              <a:rPr lang="de-DE" dirty="0"/>
              <a:t>Software-Metriken? -&gt; direkt messbar</a:t>
            </a:r>
          </a:p>
          <a:p>
            <a:pPr lvl="1"/>
            <a:r>
              <a:rPr lang="de-DE" dirty="0"/>
              <a:t>Empirische Untersuchungen? -&gt; indirekt messbar</a:t>
            </a:r>
          </a:p>
          <a:p>
            <a:pPr marL="0" indent="0">
              <a:buNone/>
            </a:pPr>
            <a:r>
              <a:rPr lang="de-DE" dirty="0"/>
              <a:t>							</a:t>
            </a:r>
            <a:r>
              <a:rPr lang="de-DE" sz="1400" dirty="0"/>
              <a:t>*Tom </a:t>
            </a:r>
            <a:r>
              <a:rPr lang="de-DE" sz="1400" dirty="0" err="1"/>
              <a:t>DeMarco</a:t>
            </a:r>
            <a:r>
              <a:rPr lang="de-DE" sz="1400" dirty="0"/>
              <a:t>, 1986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66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mitgenommen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Würden</a:t>
            </a:r>
            <a:r>
              <a:rPr lang="en-US" dirty="0"/>
              <a:t> Sie </a:t>
            </a:r>
            <a:r>
              <a:rPr lang="en-US" dirty="0" err="1"/>
              <a:t>Softwaremetriken</a:t>
            </a:r>
            <a:r>
              <a:rPr lang="en-US" dirty="0"/>
              <a:t> </a:t>
            </a:r>
            <a:r>
              <a:rPr lang="en-US" dirty="0" err="1"/>
              <a:t>benutzen</a:t>
            </a:r>
            <a:r>
              <a:rPr lang="en-US" dirty="0"/>
              <a:t>, um Code-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bewerten</a:t>
            </a:r>
            <a:r>
              <a:rPr lang="en-US" dirty="0"/>
              <a:t>? </a:t>
            </a:r>
            <a:r>
              <a:rPr lang="en-US" dirty="0" err="1"/>
              <a:t>Warum</a:t>
            </a:r>
            <a:r>
              <a:rPr lang="en-US" dirty="0"/>
              <a:t>?</a:t>
            </a:r>
          </a:p>
          <a:p>
            <a:r>
              <a:rPr lang="en-US" dirty="0" err="1"/>
              <a:t>Erläutern</a:t>
            </a:r>
            <a:r>
              <a:rPr lang="en-US" dirty="0"/>
              <a:t> Sie,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unterschiedliche</a:t>
            </a:r>
            <a:r>
              <a:rPr lang="en-US" dirty="0"/>
              <a:t> Stakeholder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Definition und </a:t>
            </a:r>
            <a:r>
              <a:rPr lang="en-US" dirty="0" err="1"/>
              <a:t>Einhaltung</a:t>
            </a:r>
            <a:r>
              <a:rPr lang="en-US" dirty="0"/>
              <a:t> von </a:t>
            </a:r>
            <a:r>
              <a:rPr lang="en-US" dirty="0" err="1"/>
              <a:t>Softwarequalität</a:t>
            </a:r>
            <a:r>
              <a:rPr lang="en-US" dirty="0"/>
              <a:t> </a:t>
            </a:r>
            <a:r>
              <a:rPr lang="en-US" dirty="0" err="1"/>
              <a:t>führen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</a:t>
            </a:r>
          </a:p>
          <a:p>
            <a:r>
              <a:rPr lang="en-US" dirty="0" err="1"/>
              <a:t>Nennen</a:t>
            </a:r>
            <a:r>
              <a:rPr lang="en-US" dirty="0"/>
              <a:t> Sie X Software </a:t>
            </a:r>
            <a:r>
              <a:rPr lang="en-US" dirty="0" err="1"/>
              <a:t>Qualitätsmerkmale</a:t>
            </a:r>
            <a:r>
              <a:rPr lang="en-US" dirty="0"/>
              <a:t>.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würden</a:t>
            </a:r>
            <a:r>
              <a:rPr lang="en-US" dirty="0"/>
              <a:t> Sie die </a:t>
            </a:r>
            <a:r>
              <a:rPr lang="en-US" dirty="0" err="1"/>
              <a:t>Einhaltung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Attribute </a:t>
            </a:r>
            <a:r>
              <a:rPr lang="en-US" dirty="0" err="1"/>
              <a:t>sicherstellen</a:t>
            </a:r>
            <a:r>
              <a:rPr lang="en-US" dirty="0"/>
              <a:t>? </a:t>
            </a:r>
            <a:r>
              <a:rPr lang="en-US" dirty="0" err="1"/>
              <a:t>Warum</a:t>
            </a:r>
            <a:r>
              <a:rPr lang="en-US" dirty="0"/>
              <a:t>?</a:t>
            </a:r>
          </a:p>
          <a:p>
            <a:r>
              <a:rPr lang="en-US" dirty="0"/>
              <a:t>Sind </a:t>
            </a:r>
            <a:r>
              <a:rPr lang="en-US" dirty="0" err="1"/>
              <a:t>Qualitätsstandards</a:t>
            </a:r>
            <a:r>
              <a:rPr lang="en-US" dirty="0"/>
              <a:t> </a:t>
            </a:r>
            <a:r>
              <a:rPr lang="en-US" dirty="0" err="1"/>
              <a:t>sinnvoll</a:t>
            </a:r>
            <a:r>
              <a:rPr lang="en-US" dirty="0"/>
              <a:t>? </a:t>
            </a:r>
            <a:r>
              <a:rPr lang="en-US" dirty="0" err="1"/>
              <a:t>Warum</a:t>
            </a:r>
            <a:r>
              <a:rPr lang="en-US" dirty="0"/>
              <a:t>?</a:t>
            </a:r>
          </a:p>
          <a:p>
            <a:r>
              <a:rPr lang="en-US" dirty="0" err="1"/>
              <a:t>Nennen</a:t>
            </a:r>
            <a:r>
              <a:rPr lang="en-US" dirty="0"/>
              <a:t>/</a:t>
            </a:r>
            <a:r>
              <a:rPr lang="en-US" dirty="0" err="1"/>
              <a:t>erklären</a:t>
            </a:r>
            <a:r>
              <a:rPr lang="en-US" dirty="0"/>
              <a:t> Sie die </a:t>
            </a:r>
            <a:r>
              <a:rPr lang="en-US" dirty="0" err="1"/>
              <a:t>verschiedenen</a:t>
            </a:r>
            <a:r>
              <a:rPr lang="en-US" dirty="0"/>
              <a:t> </a:t>
            </a:r>
            <a:r>
              <a:rPr lang="en-US" dirty="0" err="1"/>
              <a:t>Wartungsaktivitäten</a:t>
            </a:r>
            <a:r>
              <a:rPr lang="en-US" dirty="0"/>
              <a:t>.</a:t>
            </a:r>
          </a:p>
          <a:p>
            <a:r>
              <a:rPr lang="en-US" dirty="0" err="1"/>
              <a:t>Erklären</a:t>
            </a:r>
            <a:r>
              <a:rPr lang="en-US" dirty="0"/>
              <a:t> Sie X </a:t>
            </a:r>
            <a:r>
              <a:rPr lang="en-US" dirty="0" err="1"/>
              <a:t>typische</a:t>
            </a:r>
            <a:r>
              <a:rPr lang="en-US" dirty="0"/>
              <a:t> Code Smells/Antipatterns und </a:t>
            </a:r>
            <a:r>
              <a:rPr lang="en-US" dirty="0" err="1"/>
              <a:t>beschreiben</a:t>
            </a:r>
            <a:r>
              <a:rPr lang="en-US" dirty="0"/>
              <a:t> Sie </a:t>
            </a:r>
            <a:r>
              <a:rPr lang="en-US" dirty="0" err="1"/>
              <a:t>deren</a:t>
            </a:r>
            <a:r>
              <a:rPr lang="en-US" dirty="0"/>
              <a:t> </a:t>
            </a:r>
            <a:r>
              <a:rPr lang="en-US" dirty="0" err="1"/>
              <a:t>Behebung</a:t>
            </a:r>
            <a:r>
              <a:rPr lang="en-US" dirty="0"/>
              <a:t>.</a:t>
            </a:r>
          </a:p>
          <a:p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sinnvoll</a:t>
            </a:r>
            <a:r>
              <a:rPr lang="en-US" dirty="0"/>
              <a:t>,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Code Smells und Antipatterns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befassen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4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/>
            <a:r>
              <a:rPr lang="de-DE" dirty="0"/>
              <a:t>Was Sie mitgenommen haben sollten:</a:t>
            </a:r>
          </a:p>
        </p:txBody>
      </p:sp>
      <p:sp>
        <p:nvSpPr>
          <p:cNvPr id="576518" name="Rectangle 5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>
            <a:normAutofit/>
          </a:bodyPr>
          <a:lstStyle/>
          <a:p>
            <a:pPr marL="419100" indent="-419100" defTabSz="914400"/>
            <a:r>
              <a:rPr lang="de-DE" dirty="0"/>
              <a:t>Was sind die Gesetze von Lehman und wiese gelten sie noch heute?</a:t>
            </a:r>
          </a:p>
          <a:p>
            <a:pPr marL="419100" indent="-419100" defTabSz="914400"/>
            <a:r>
              <a:rPr lang="de-DE" dirty="0"/>
              <a:t>Warum werden Software Systeme immer komplexer über die Zeit?</a:t>
            </a:r>
          </a:p>
          <a:p>
            <a:pPr marL="419100" indent="-419100" defTabSz="914400"/>
            <a:endParaRPr lang="de-DE" dirty="0"/>
          </a:p>
          <a:p>
            <a:pPr marL="419100" indent="-419100" defTabSz="914400"/>
            <a:r>
              <a:rPr lang="de-DE" dirty="0"/>
              <a:t>Wann sollte man eher das ältere System behalten als ein neues zu schreiben?</a:t>
            </a:r>
          </a:p>
          <a:p>
            <a:pPr marL="419100" indent="-419100" defTabSz="914400"/>
            <a:r>
              <a:rPr lang="de-DE" dirty="0"/>
              <a:t>Was bedeutet Reengineering und welche Phasen hat es?</a:t>
            </a:r>
          </a:p>
          <a:p>
            <a:pPr marL="419100" indent="-419100" defTabSz="914400"/>
            <a:endParaRPr lang="de-DE" dirty="0"/>
          </a:p>
          <a:p>
            <a:pPr marL="419100" indent="-419100" defTabSz="914400"/>
            <a:r>
              <a:rPr lang="de-DE" dirty="0"/>
              <a:t>Welche Design Pattern unterstützen die Software Evolution?</a:t>
            </a:r>
          </a:p>
          <a:p>
            <a:pPr marL="419100" indent="-419100" defTabSz="91440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641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/>
          <a:lstStyle/>
          <a:p>
            <a:pPr defTabSz="914400"/>
            <a:r>
              <a:rPr lang="en-US" dirty="0" err="1"/>
              <a:t>Literatur</a:t>
            </a:r>
            <a:endParaRPr lang="en-US" dirty="0"/>
          </a:p>
        </p:txBody>
      </p:sp>
      <p:sp>
        <p:nvSpPr>
          <p:cNvPr id="483334" name="Rectangle 3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419100" indent="-419100" defTabSz="914400"/>
            <a:r>
              <a:rPr lang="en-US" sz="2000" i="1" dirty="0">
                <a:solidFill>
                  <a:srgbClr val="7F0101"/>
                </a:solidFill>
              </a:rPr>
              <a:t>Designing Object-Oriented Software</a:t>
            </a:r>
            <a:r>
              <a:rPr lang="en-US" sz="2000" dirty="0"/>
              <a:t>, R. </a:t>
            </a:r>
            <a:r>
              <a:rPr lang="en-US" sz="2000" dirty="0" err="1"/>
              <a:t>Wirfs</a:t>
            </a:r>
            <a:r>
              <a:rPr lang="en-US" sz="2000" dirty="0"/>
              <a:t>-Brock, B. Wilkerson, L. Wiener, Prentice Hall, 1990.</a:t>
            </a:r>
          </a:p>
          <a:p>
            <a:pPr marL="419100" indent="-419100"/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Metrics and laws of software evolution—the nineties view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2000" dirty="0"/>
              <a:t>Meir Lehman, Metrics, IEEE, 1997.</a:t>
            </a:r>
          </a:p>
          <a:p>
            <a:r>
              <a:rPr lang="de-DE" sz="2000" dirty="0"/>
              <a:t>Martin Fowler. </a:t>
            </a:r>
            <a:r>
              <a:rPr lang="de-DE" sz="2000" dirty="0" err="1"/>
              <a:t>Refactoring</a:t>
            </a:r>
            <a:r>
              <a:rPr lang="de-DE" sz="2000" dirty="0"/>
              <a:t>: </a:t>
            </a:r>
            <a:r>
              <a:rPr lang="en-US" sz="2000" dirty="0"/>
              <a:t>Improving the Design of Existing Code </a:t>
            </a:r>
          </a:p>
          <a:p>
            <a:r>
              <a:rPr lang="de-DE" sz="2000" dirty="0"/>
              <a:t>Making Software. W</a:t>
            </a:r>
            <a:r>
              <a:rPr lang="en-US" sz="2000" dirty="0"/>
              <a:t>hat Really Works, and Why We Believe It. 2010.</a:t>
            </a:r>
            <a:endParaRPr lang="de-DE" sz="2000" dirty="0"/>
          </a:p>
          <a:p>
            <a:pPr marL="419100" indent="-419100"/>
            <a:endParaRPr lang="en-US" sz="2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Mythical man-month (book cover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933056"/>
            <a:ext cx="1607699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in.ua.ac.be/~sdemey/imagesPriv/oorpNewBookC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33056"/>
            <a:ext cx="1713337" cy="24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5289" y="6381328"/>
            <a:ext cx="51085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263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de-DE" dirty="0">
                <a:solidFill>
                  <a:prstClr val="black"/>
                </a:solidFill>
              </a:rPr>
              <a:t>Folien basieren auf dem Script von Oscar </a:t>
            </a:r>
            <a:r>
              <a:rPr lang="de-DE" dirty="0" err="1">
                <a:solidFill>
                  <a:prstClr val="black"/>
                </a:solidFill>
              </a:rPr>
              <a:t>Nierstrasz</a:t>
            </a:r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2054" name="Picture 6" descr="http://win.ua.ac.be/~sdemey/imagesPriv/swEvolBookCo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2" y="3933056"/>
            <a:ext cx="174525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7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Metriken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Lines of Code (</a:t>
            </a:r>
            <a:r>
              <a:rPr lang="en-US" dirty="0" err="1"/>
              <a:t>LoC</a:t>
            </a:r>
            <a:r>
              <a:rPr lang="en-US" dirty="0"/>
              <a:t>)</a:t>
            </a:r>
          </a:p>
          <a:p>
            <a:r>
              <a:rPr lang="en-US" dirty="0"/>
              <a:t>Bugs per line of code</a:t>
            </a:r>
          </a:p>
          <a:p>
            <a:r>
              <a:rPr lang="en-US" dirty="0"/>
              <a:t>Comment density</a:t>
            </a:r>
          </a:p>
          <a:p>
            <a:r>
              <a:rPr lang="en-US" dirty="0" err="1"/>
              <a:t>Cyclomatic</a:t>
            </a:r>
            <a:r>
              <a:rPr lang="en-US" dirty="0"/>
              <a:t> complexity (measures the number of linearly independent paths through a program's source code)</a:t>
            </a:r>
          </a:p>
          <a:p>
            <a:r>
              <a:rPr lang="en-US" dirty="0"/>
              <a:t>Halstead complexity measures (derive software complexity from numbers of (distinct) operands and operators)</a:t>
            </a:r>
          </a:p>
          <a:p>
            <a:r>
              <a:rPr lang="en-US" dirty="0"/>
              <a:t>Program execution time</a:t>
            </a:r>
          </a:p>
          <a:p>
            <a:r>
              <a:rPr lang="en-US" dirty="0"/>
              <a:t>Test Coverage </a:t>
            </a:r>
          </a:p>
          <a:p>
            <a:r>
              <a:rPr lang="en-US" dirty="0"/>
              <a:t>Number of classes and interfaces</a:t>
            </a:r>
          </a:p>
          <a:p>
            <a:r>
              <a:rPr lang="en-US" dirty="0"/>
              <a:t>Abstractness = ratio of abstract classes to total number of classes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Metriken werden selten benutzt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Einige Firmen erstellen Messprogramme, noch weniger haben Erfolg damit</a:t>
            </a:r>
          </a:p>
          <a:p>
            <a:r>
              <a:rPr lang="de-DE" dirty="0"/>
              <a:t>Firmen, die Metriken benutzen, machen das oft nur, um bestimmten Qualitätsstandards zu genügen</a:t>
            </a:r>
          </a:p>
          <a:p>
            <a:pPr lvl="1"/>
            <a:r>
              <a:rPr lang="de-DE" sz="1600" dirty="0"/>
              <a:t>Bei Interesse: N. E. </a:t>
            </a:r>
            <a:r>
              <a:rPr lang="de-DE" sz="1600" dirty="0" err="1"/>
              <a:t>Fenton</a:t>
            </a:r>
            <a:r>
              <a:rPr lang="de-DE" sz="1600" dirty="0"/>
              <a:t>, "Software </a:t>
            </a:r>
            <a:r>
              <a:rPr lang="de-DE" sz="1600" dirty="0" err="1"/>
              <a:t>Metrics</a:t>
            </a:r>
            <a:r>
              <a:rPr lang="de-DE" sz="1600" dirty="0"/>
              <a:t>: </a:t>
            </a:r>
            <a:r>
              <a:rPr lang="de-DE" sz="1600" dirty="0" err="1"/>
              <a:t>Successes</a:t>
            </a:r>
            <a:r>
              <a:rPr lang="de-DE" sz="1600" dirty="0"/>
              <a:t>, </a:t>
            </a:r>
            <a:r>
              <a:rPr lang="de-DE" sz="1600" dirty="0" err="1"/>
              <a:t>Failures</a:t>
            </a:r>
            <a:r>
              <a:rPr lang="de-DE" sz="1600" dirty="0"/>
              <a:t> &amp; New </a:t>
            </a:r>
            <a:r>
              <a:rPr lang="de-DE" sz="1600" dirty="0" err="1"/>
              <a:t>Directions</a:t>
            </a:r>
            <a:r>
              <a:rPr lang="de-DE" sz="1600" dirty="0"/>
              <a:t>”, 1999.</a:t>
            </a:r>
          </a:p>
          <a:p>
            <a:endParaRPr lang="de-DE" dirty="0"/>
          </a:p>
          <a:p>
            <a:r>
              <a:rPr lang="de-DE" dirty="0"/>
              <a:t>Hier kommt wieder der Unterschied zur Ingenieursdisziplin zum Tragen</a:t>
            </a:r>
          </a:p>
          <a:p>
            <a:pPr lvl="1"/>
            <a:r>
              <a:rPr lang="de-DE" dirty="0"/>
              <a:t>Ingenieure sind erfolgreich, weil sie Qualität gut messen können</a:t>
            </a:r>
          </a:p>
          <a:p>
            <a:pPr lvl="1"/>
            <a:r>
              <a:rPr lang="de-DE" dirty="0"/>
              <a:t>Geht eben nicht bei Softwareprodukten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7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3321</Words>
  <Application>Microsoft Office PowerPoint</Application>
  <PresentationFormat>Bildschirmpräsentation (4:3)</PresentationFormat>
  <Paragraphs>666</Paragraphs>
  <Slides>72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3" baseType="lpstr">
      <vt:lpstr>ＭＳ Ｐゴシック</vt:lpstr>
      <vt:lpstr>Arial</vt:lpstr>
      <vt:lpstr>Calibri</vt:lpstr>
      <vt:lpstr>Comic Sans MS</vt:lpstr>
      <vt:lpstr>Helvetica</vt:lpstr>
      <vt:lpstr>Helvetica CE</vt:lpstr>
      <vt:lpstr>Monotype Sorts</vt:lpstr>
      <vt:lpstr>Times</vt:lpstr>
      <vt:lpstr>Times New Roman</vt:lpstr>
      <vt:lpstr>Zapf Dingbats</vt:lpstr>
      <vt:lpstr>1_Larissa-Design</vt:lpstr>
      <vt:lpstr>PowerPoint-Präsentation</vt:lpstr>
      <vt:lpstr>Einordnung</vt:lpstr>
      <vt:lpstr>Lernziele</vt:lpstr>
      <vt:lpstr>PowerPoint-Präsentation</vt:lpstr>
      <vt:lpstr>Aufgabe</vt:lpstr>
      <vt:lpstr>Software Qualität</vt:lpstr>
      <vt:lpstr>Software Qualität: Probleme</vt:lpstr>
      <vt:lpstr>Software Metriken</vt:lpstr>
      <vt:lpstr>Software Metriken werden selten benutzt</vt:lpstr>
      <vt:lpstr>Software Metriken sind selten sinnvoll</vt:lpstr>
      <vt:lpstr>Software Qualität</vt:lpstr>
      <vt:lpstr>Qualitätsmerkmale</vt:lpstr>
      <vt:lpstr>Qualitätsmerkmale</vt:lpstr>
      <vt:lpstr>Aufgabe: NoMoreWaiting</vt:lpstr>
      <vt:lpstr>Qualität auf Implementierungsebene: Code Smells</vt:lpstr>
      <vt:lpstr>Qualität auf Implementierungsebene: Antipatterns</vt:lpstr>
      <vt:lpstr>PowerPoint-Präsentation</vt:lpstr>
      <vt:lpstr>Produkt- und Prozessstandards</vt:lpstr>
      <vt:lpstr>Potentielle Probleme mit Standards</vt:lpstr>
      <vt:lpstr>Qualitätssystem</vt:lpstr>
      <vt:lpstr>Qualitätsplan</vt:lpstr>
      <vt:lpstr>Qualitätskontrolle</vt:lpstr>
      <vt:lpstr>Typen von Qualitätsreviews</vt:lpstr>
      <vt:lpstr>Typen von Qualitätsreviews …</vt:lpstr>
      <vt:lpstr>Review Guidelines</vt:lpstr>
      <vt:lpstr>Sample Review Checklists (I)</vt:lpstr>
      <vt:lpstr>Sample Review Checklists (II)</vt:lpstr>
      <vt:lpstr>Sample Review Checklists (III)</vt:lpstr>
      <vt:lpstr>Sample Review Checklists (IV)</vt:lpstr>
      <vt:lpstr>Sample Review Checklists (V)</vt:lpstr>
      <vt:lpstr>Review Ergebnisse</vt:lpstr>
      <vt:lpstr>PowerPoint-Präsentation</vt:lpstr>
      <vt:lpstr>Wartung</vt:lpstr>
      <vt:lpstr>Wartungskosten</vt:lpstr>
      <vt:lpstr>Antipatterns und Code Smells beheben</vt:lpstr>
      <vt:lpstr>Antipatterns und Code Smells beheben</vt:lpstr>
      <vt:lpstr>PowerPoint-Präsentation</vt:lpstr>
      <vt:lpstr>Einordnung</vt:lpstr>
      <vt:lpstr>Lernziele</vt:lpstr>
      <vt:lpstr>PowerPoint-Präsentation</vt:lpstr>
      <vt:lpstr>Was ist Software Evolution?</vt:lpstr>
      <vt:lpstr>Evolution in nahezu jedem Software System</vt:lpstr>
      <vt:lpstr>Evolution in nahezu jedem Software System</vt:lpstr>
      <vt:lpstr>Evolution in nahezu jedem Software System</vt:lpstr>
      <vt:lpstr>Gründe für Software Evolution</vt:lpstr>
      <vt:lpstr>Gründe für Software Evolution</vt:lpstr>
      <vt:lpstr>Arten der Aufgaben</vt:lpstr>
      <vt:lpstr>Gesetze der Evolution: Lehman‘s Laws</vt:lpstr>
      <vt:lpstr>PowerPoint-Präsentation</vt:lpstr>
      <vt:lpstr>Problem: Software Ageing</vt:lpstr>
      <vt:lpstr>Probleme: Steigende Entwicklungszeit</vt:lpstr>
      <vt:lpstr>Lösung: Design for Change!</vt:lpstr>
      <vt:lpstr>Software Reengineering</vt:lpstr>
      <vt:lpstr>Ziele des Reengineerings</vt:lpstr>
      <vt:lpstr>Reengineering Lebenszyklus</vt:lpstr>
      <vt:lpstr>Ziele des Reverse Engineerings</vt:lpstr>
      <vt:lpstr>Reverse Engineering – Techniken</vt:lpstr>
      <vt:lpstr>Reengineering Patterns</vt:lpstr>
      <vt:lpstr>Initiales Verständnis</vt:lpstr>
      <vt:lpstr>Wie helfen Metriken dabei?</vt:lpstr>
      <vt:lpstr>Auf dem Weg zu einem detaillierten Modell</vt:lpstr>
      <vt:lpstr>Schreibe Tests, um Systemverhalten und alte Designentscheidungen zu verstehen</vt:lpstr>
      <vt:lpstr>Verteile Verantwortlichkeiten neu</vt:lpstr>
      <vt:lpstr>PowerPoint-Präsentation</vt:lpstr>
      <vt:lpstr>Warum Refactoring?</vt:lpstr>
      <vt:lpstr>The Rule of Three (XP)</vt:lpstr>
      <vt:lpstr>PowerPoint-Präsentation</vt:lpstr>
      <vt:lpstr>Code Smells relevant für Refactoring</vt:lpstr>
      <vt:lpstr>Typische Refactorings</vt:lpstr>
      <vt:lpstr>Was Sie mitgenommen haben sollten:</vt:lpstr>
      <vt:lpstr>Was Sie mitgenommen haben sollten: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cp:lastModifiedBy>Norbert Siegmund</cp:lastModifiedBy>
  <cp:revision>891</cp:revision>
  <dcterms:modified xsi:type="dcterms:W3CDTF">2017-09-26T09:48:51Z</dcterms:modified>
</cp:coreProperties>
</file>